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2"/>
  </p:notesMasterIdLst>
  <p:sldIdLst>
    <p:sldId id="256" r:id="rId6"/>
    <p:sldId id="260" r:id="rId7"/>
    <p:sldId id="258" r:id="rId8"/>
    <p:sldId id="259" r:id="rId9"/>
    <p:sldId id="262" r:id="rId10"/>
    <p:sldId id="261" r:id="rId11"/>
    <p:sldId id="263" r:id="rId12"/>
    <p:sldId id="264" r:id="rId13"/>
    <p:sldId id="265" r:id="rId14"/>
    <p:sldId id="266" r:id="rId15"/>
    <p:sldId id="267" r:id="rId16"/>
    <p:sldId id="268" r:id="rId17"/>
    <p:sldId id="269" r:id="rId18"/>
    <p:sldId id="271"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57" r:id="rId40"/>
    <p:sldId id="27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7" d="100"/>
          <a:sy n="87" d="100"/>
        </p:scale>
        <p:origin x="48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F7D655-1E5F-489E-AB69-FC3AB0C8D469}" type="datetimeFigureOut">
              <a:rPr lang="en-US" smtClean="0"/>
              <a:t>2/21/2022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CE6FD1-8E0A-4825-A3D1-8DD771589C8E}" type="slidenum">
              <a:rPr lang="en-US" smtClean="0"/>
              <a:t>‹#›</a:t>
            </a:fld>
            <a:endParaRPr lang="en-US"/>
          </a:p>
        </p:txBody>
      </p:sp>
    </p:spTree>
    <p:extLst>
      <p:ext uri="{BB962C8B-B14F-4D97-AF65-F5344CB8AC3E}">
        <p14:creationId xmlns:p14="http://schemas.microsoft.com/office/powerpoint/2010/main" val="165837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Cannabis Control Board is within the Division of Alcoholic Beverage Control.</a:t>
            </a:r>
          </a:p>
          <a:p>
            <a:endParaRPr lang="en-US" sz="1400" dirty="0"/>
          </a:p>
          <a:p>
            <a:r>
              <a:rPr lang="en-US" sz="1400" dirty="0"/>
              <a:t>The Board will have five members: a chairperson and two more members appointed by the Governor; a member appointed by the Temporary President of the Senate; and a member appointed by the Speaker of the Assembly. </a:t>
            </a:r>
          </a:p>
          <a:p>
            <a:endParaRPr lang="en-US" sz="1400" dirty="0"/>
          </a:p>
          <a:p>
            <a:r>
              <a:rPr lang="en-US" sz="2000" dirty="0"/>
              <a:t>The Executive Director of the Office of Cannabis Management is appointed by the Governor, with the advice and consent of the Senate. There is also a Chief Equity Officer (CEO) nominated by the ED, who requires the affirmative support of four of the five members of the Board.</a:t>
            </a:r>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81B6C-E3BE-4B30-8741-F27D9E319A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480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Calibri" panose="020F0502020204030204" pitchFamily="34" charset="0"/>
              </a:rPr>
              <a:t>Consumption is permitted in private residencies, as well as locations with “on-site” consumption licenses, which we will discuss</a:t>
            </a:r>
          </a:p>
          <a:p>
            <a:endParaRPr lang="en-US" sz="1800" dirty="0">
              <a:solidFill>
                <a:srgbClr val="000000"/>
              </a:solidFill>
              <a:effectLst/>
              <a:latin typeface="Times New Roman" panose="02020603050405020304" pitchFamily="18" charset="0"/>
              <a:ea typeface="Calibri" panose="020F0502020204030204" pitchFamily="34" charset="0"/>
            </a:endParaRPr>
          </a:p>
          <a:p>
            <a:r>
              <a:rPr lang="en-US" sz="1800" dirty="0">
                <a:solidFill>
                  <a:srgbClr val="000000"/>
                </a:solidFill>
                <a:effectLst/>
                <a:latin typeface="Times New Roman" panose="02020603050405020304" pitchFamily="18" charset="0"/>
                <a:ea typeface="Calibri" panose="020F0502020204030204" pitchFamily="34" charset="0"/>
              </a:rPr>
              <a:t>Businesses are able to prohibit cannabis consumption on-site, and can prohibit employees’ use of cannabis during working hours- Amend employee handbook </a:t>
            </a:r>
          </a:p>
          <a:p>
            <a:endParaRPr lang="en-US" sz="1800" dirty="0">
              <a:solidFill>
                <a:srgbClr val="000000"/>
              </a:solidFill>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81B6C-E3BE-4B30-8741-F27D9E319A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5261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To begin accepting applications for the adult-use program, the </a:t>
            </a:r>
            <a:r>
              <a:rPr lang="en-US" sz="1800" dirty="0" err="1">
                <a:effectLst/>
                <a:latin typeface="Times New Roman" panose="02020603050405020304" pitchFamily="18" charset="0"/>
                <a:ea typeface="Calibri" panose="020F0502020204030204" pitchFamily="34" charset="0"/>
              </a:rPr>
              <a:t>OCM</a:t>
            </a:r>
            <a:r>
              <a:rPr lang="en-US" sz="1800" dirty="0">
                <a:effectLst/>
                <a:latin typeface="Times New Roman" panose="02020603050405020304" pitchFamily="18" charset="0"/>
                <a:ea typeface="Calibri" panose="020F0502020204030204" pitchFamily="34" charset="0"/>
              </a:rPr>
              <a:t> will need to issue and implement regulations establishing the application process for different license types</a:t>
            </a:r>
          </a:p>
          <a:p>
            <a:endParaRPr lang="en-US" sz="1800" dirty="0">
              <a:effectLst/>
              <a:latin typeface="Times New Roman" panose="02020603050405020304" pitchFamily="18" charset="0"/>
            </a:endParaRPr>
          </a:p>
          <a:p>
            <a:r>
              <a:rPr lang="en-US" sz="1800" dirty="0">
                <a:effectLst/>
                <a:latin typeface="Times New Roman" panose="02020603050405020304" pitchFamily="18" charset="0"/>
              </a:rPr>
              <a:t>Alcoholic beverage industry has what is known as the three-tier system, and state and federal rules provide that you can only hold a license in a single tier- i.e. if you are a producer (winery, distillery, etc.) you cannot hold a retail license (restaurant, liquor store, etc.) or a wholesale license. </a:t>
            </a:r>
          </a:p>
          <a:p>
            <a:endParaRPr lang="en-US" sz="1800" dirty="0">
              <a:effectLst/>
              <a:latin typeface="Times New Roman" panose="02020603050405020304" pitchFamily="18" charset="0"/>
            </a:endParaRPr>
          </a:p>
          <a:p>
            <a:r>
              <a:rPr lang="en-US" sz="1800" dirty="0">
                <a:effectLst/>
                <a:latin typeface="Times New Roman" panose="02020603050405020304" pitchFamily="18" charset="0"/>
              </a:rPr>
              <a:t>In the cannabis industry, this process is known as “vertical integration. Several states allow vertical integration, meaning an entity can effectively hold licensees in multiple tiers, and control the marijuana from cultivation all the way through retail sale. In many states where this was legal, large companies were able to effectively monopolize the industry</a:t>
            </a:r>
          </a:p>
          <a:p>
            <a:endParaRPr lang="en-US" sz="1800" dirty="0">
              <a:effectLst/>
              <a:latin typeface="Times New Roman" panose="02020603050405020304" pitchFamily="18" charset="0"/>
            </a:endParaRPr>
          </a:p>
          <a:p>
            <a:r>
              <a:rPr lang="en-US" sz="1800" dirty="0">
                <a:effectLst/>
                <a:latin typeface="Times New Roman" panose="02020603050405020304" pitchFamily="18" charset="0"/>
              </a:rPr>
              <a:t>New York is aiming to promote social justice, and wants to avoid such monopolies- accordingly, NY will not allow vertical integration, and people will only be allowed to hold one type of cannabis license</a:t>
            </a:r>
          </a:p>
          <a:p>
            <a:pPr marL="285750" indent="-285750">
              <a:buFontTx/>
              <a:buChar char="-"/>
            </a:pPr>
            <a:r>
              <a:rPr lang="en-US" sz="1800" dirty="0">
                <a:effectLst/>
                <a:latin typeface="Times New Roman" panose="02020603050405020304" pitchFamily="18" charset="0"/>
              </a:rPr>
              <a:t>Carve out for microbusiness license, which we will discuss later. </a:t>
            </a:r>
          </a:p>
          <a:p>
            <a:pPr marL="0" indent="0">
              <a:buFontTx/>
              <a:buNone/>
            </a:pPr>
            <a:endParaRPr lang="en-US" sz="1800" dirty="0">
              <a:effectLst/>
              <a:latin typeface="Times New Roman" panose="02020603050405020304" pitchFamily="18" charset="0"/>
            </a:endParaRPr>
          </a:p>
          <a:p>
            <a:pPr marL="0" indent="0">
              <a:buFontTx/>
              <a:buNone/>
            </a:pPr>
            <a:r>
              <a:rPr lang="en-US" sz="1800" dirty="0">
                <a:effectLst/>
                <a:latin typeface="Times New Roman" panose="02020603050405020304" pitchFamily="18" charset="0"/>
              </a:rPr>
              <a:t>Cultivator- growers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rPr>
              <a:t>Processor- </a:t>
            </a:r>
            <a:r>
              <a:rPr lang="en-US" sz="1800" dirty="0">
                <a:effectLst/>
                <a:latin typeface="Times New Roman" panose="02020603050405020304" pitchFamily="18" charset="0"/>
                <a:ea typeface="Calibri" panose="020F0502020204030204" pitchFamily="34" charset="0"/>
              </a:rPr>
              <a:t>take grown product (i.e. flower) and convert either to an edible or some other type of product (oils, tinctures, etc.)</a:t>
            </a:r>
          </a:p>
          <a:p>
            <a:pPr marL="0" indent="0">
              <a:buFontTx/>
              <a:buNone/>
            </a:pPr>
            <a:r>
              <a:rPr lang="en-US" sz="1800" dirty="0">
                <a:effectLst/>
                <a:latin typeface="Times New Roman" panose="02020603050405020304" pitchFamily="18" charset="0"/>
              </a:rPr>
              <a:t>Distributor- middleman between the producers and the retailers</a:t>
            </a:r>
          </a:p>
          <a:p>
            <a:pPr marL="0" indent="0">
              <a:buFontTx/>
              <a:buNone/>
            </a:pPr>
            <a:r>
              <a:rPr lang="en-US" sz="1800" dirty="0">
                <a:effectLst/>
                <a:latin typeface="Times New Roman" panose="02020603050405020304" pitchFamily="18" charset="0"/>
              </a:rPr>
              <a:t>Retail Dispensary- allows for purchase of cannabis products</a:t>
            </a:r>
          </a:p>
          <a:p>
            <a:pPr marL="0" indent="0">
              <a:buFontTx/>
              <a:buNone/>
            </a:pPr>
            <a:r>
              <a:rPr lang="en-US" sz="1800" dirty="0">
                <a:effectLst/>
                <a:latin typeface="Times New Roman" panose="02020603050405020304" pitchFamily="18" charset="0"/>
              </a:rPr>
              <a:t>On-Site Consumption- still somewhat up in the air- still waiting on clarification as to whether, for example, you can sell/purchase product at an on-site consumption lounge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rPr>
              <a:t>Microbusiness- </a:t>
            </a:r>
            <a:r>
              <a:rPr lang="en-US" sz="1800" dirty="0">
                <a:effectLst/>
                <a:latin typeface="Times New Roman" panose="02020603050405020304" pitchFamily="18" charset="0"/>
                <a:ea typeface="Calibri" panose="020F0502020204030204" pitchFamily="34" charset="0"/>
              </a:rPr>
              <a:t>allows for involvement in entire production cycle, but still waiting on definition of microbusiness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Retail and On-Site Consumption venues cannot </a:t>
            </a:r>
            <a:r>
              <a:rPr lang="en-US" sz="2800" dirty="0"/>
              <a:t>be located within 500 feet of school grounds or within 200 feet of a house of worship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effectLst/>
                <a:latin typeface="Times New Roman" panose="02020603050405020304" pitchFamily="18" charset="0"/>
                <a:ea typeface="Calibri" panose="020F0502020204030204" pitchFamily="34" charset="0"/>
              </a:rPr>
              <a:t>On-Site Consumption venues cannot engage in any gaming or simulcasting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effectLst/>
                <a:latin typeface="Times New Roman" panose="02020603050405020304" pitchFamily="18" charset="0"/>
                <a:ea typeface="Calibri" panose="020F0502020204030204" pitchFamily="34" charset="0"/>
              </a:rPr>
              <a:t>Retail venues cannot also hold a license to sell alcoholic beverages </a:t>
            </a:r>
            <a:endParaRPr lang="en-US" sz="1800" dirty="0">
              <a:effectLst/>
              <a:latin typeface="Times New Roman" panose="02020603050405020304" pitchFamily="18" charset="0"/>
              <a:ea typeface="Calibri" panose="020F0502020204030204" pitchFamily="34" charset="0"/>
            </a:endParaRPr>
          </a:p>
          <a:p>
            <a:pPr marL="0" indent="0">
              <a:buFontTx/>
              <a:buNone/>
            </a:pPr>
            <a:endParaRPr lang="en-US" sz="1800" dirty="0">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81B6C-E3BE-4B30-8741-F27D9E319A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052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do not yet have the exact licensing criteria/application documents, we know that a great deal of disclosure will be required, which will involve both disclosure of personal and entity information. </a:t>
            </a:r>
          </a:p>
          <a:p>
            <a:pPr marL="171450" indent="-171450">
              <a:buFontTx/>
              <a:buChar char="-"/>
            </a:pPr>
            <a:r>
              <a:rPr lang="en-US" dirty="0"/>
              <a:t>Personal information on any members of your entity</a:t>
            </a:r>
          </a:p>
          <a:p>
            <a:pPr marL="171450" indent="-171450">
              <a:buFontTx/>
              <a:buChar char="-"/>
            </a:pPr>
            <a:r>
              <a:rPr lang="en-US" dirty="0"/>
              <a:t>Financial disclosure- typically this requires showing an estimate of the funds you anticipate will be needed to complete the venture, as well as providing proof of funding such as bank statements, commitment letters, etc.</a:t>
            </a:r>
          </a:p>
          <a:p>
            <a:pPr marL="171450" indent="-171450">
              <a:buFontTx/>
              <a:buChar char="-"/>
            </a:pPr>
            <a:r>
              <a:rPr lang="en-US" dirty="0"/>
              <a:t>Demonstration of moral character and fitness- certain disqualifications to hold a license (Ex. For SLA cannot have been convicted of a felony, cannot be a police officer)</a:t>
            </a:r>
          </a:p>
          <a:p>
            <a:pPr marL="171450" indent="-171450">
              <a:buFontTx/>
              <a:buChar char="-"/>
            </a:pPr>
            <a:r>
              <a:rPr lang="en-US" dirty="0"/>
              <a:t>Criminal background check</a:t>
            </a:r>
          </a:p>
          <a:p>
            <a:pPr marL="171450" indent="-171450">
              <a:buFontTx/>
              <a:buChar char="-"/>
            </a:pPr>
            <a:r>
              <a:rPr lang="en-US" dirty="0"/>
              <a:t>Real estate- this is one of the most significant issues in that most applicants (other than social and economic equity applicants) will have to have their real estate lined up at the time of application. Generally the application process will require disclosure of how you have the right to the space- leased, owned, etc.- and requires you to provide documentation. You will also almost certainly need to provide detailed diagrams of the space. This can create a problem as most applicants would be on the hook for and paying for real estate without any guarantee that they will ultimately receive the license to use the space for cannabis-related purposes. </a:t>
            </a:r>
          </a:p>
          <a:p>
            <a:pPr marL="171450" indent="-171450">
              <a:buFontTx/>
              <a:buChar char="-"/>
            </a:pPr>
            <a:endParaRPr lang="en-US" dirty="0"/>
          </a:p>
          <a:p>
            <a:pPr marL="171450" indent="-171450">
              <a:buFontTx/>
              <a:buChar char="-"/>
            </a:pPr>
            <a:r>
              <a:rPr lang="en-US" dirty="0"/>
              <a:t>License fees will likely vary greatly depending on the type of license, and, possibly the geographic area. For example, a wholesale liquor license costs $27,000, whereas an a Liquor Store license ranges from about $1700-$4200 depending on where in the state it is located.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81B6C-E3BE-4B30-8741-F27D9E319A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319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686156"/>
                </a:solidFill>
                <a:effectLst/>
                <a:latin typeface="Times New Roman" panose="02020603050405020304" pitchFamily="18" charset="0"/>
                <a:ea typeface="Calibri" panose="020F0502020204030204" pitchFamily="34" charset="0"/>
              </a:rPr>
              <a:t>In terms of ownership interest in a business enterprise, at least 51% of the business must be owned by one or more US citizens or permanent residents for the applicable category (i.e. 51% women owned or minority owned)</a:t>
            </a:r>
          </a:p>
          <a:p>
            <a:pPr marL="0" marR="0">
              <a:spcBef>
                <a:spcPts val="0"/>
              </a:spcBef>
              <a:spcAft>
                <a:spcPts val="0"/>
              </a:spcAft>
            </a:pPr>
            <a:endParaRPr lang="en-US" sz="18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dirty="0">
                <a:solidFill>
                  <a:srgbClr val="686156"/>
                </a:solidFill>
                <a:effectLst/>
                <a:latin typeface="Times New Roman" panose="02020603050405020304" pitchFamily="18" charset="0"/>
                <a:ea typeface="Times New Roman" panose="02020603050405020304" pitchFamily="18" charset="0"/>
              </a:rPr>
              <a:t>The MRTA defines minorities as US citizens or permanent residence that are able to demonstrate membership in one of the following groups:</a:t>
            </a:r>
            <a:endParaRPr lang="en-US" sz="1800" dirty="0">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686156"/>
                </a:solidFill>
                <a:effectLst/>
                <a:latin typeface="Times New Roman" panose="02020603050405020304" pitchFamily="18" charset="0"/>
                <a:ea typeface="Times New Roman" panose="02020603050405020304" pitchFamily="18" charset="0"/>
              </a:rPr>
              <a:t>Black persons having origins in any of the black African racial groups.</a:t>
            </a:r>
            <a:endParaRPr lang="en-US" sz="1800" dirty="0">
              <a:solidFill>
                <a:srgbClr val="686156"/>
              </a:solidFill>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686156"/>
                </a:solidFill>
                <a:effectLst/>
                <a:latin typeface="Times New Roman" panose="02020603050405020304" pitchFamily="18" charset="0"/>
                <a:ea typeface="Times New Roman" panose="02020603050405020304" pitchFamily="18" charset="0"/>
              </a:rPr>
              <a:t>Hispanic persons of Mexican, Puerto Rican, Dominican, Cuban, Central or South American of either Indian or Hispanic origin, regardless of race.</a:t>
            </a:r>
            <a:endParaRPr lang="en-US" sz="1800" dirty="0">
              <a:solidFill>
                <a:srgbClr val="686156"/>
              </a:solidFill>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686156"/>
                </a:solidFill>
                <a:effectLst/>
                <a:latin typeface="Times New Roman" panose="02020603050405020304" pitchFamily="18" charset="0"/>
                <a:ea typeface="Times New Roman" panose="02020603050405020304" pitchFamily="18" charset="0"/>
              </a:rPr>
              <a:t>Native American or Alaskan native persons having origins in any of the original peoples of North American.</a:t>
            </a:r>
            <a:endParaRPr lang="en-US" sz="1800" dirty="0">
              <a:solidFill>
                <a:srgbClr val="686156"/>
              </a:solidFill>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686156"/>
                </a:solidFill>
                <a:effectLst/>
                <a:latin typeface="Times New Roman" panose="02020603050405020304" pitchFamily="18" charset="0"/>
                <a:ea typeface="Times New Roman" panose="02020603050405020304" pitchFamily="18" charset="0"/>
              </a:rPr>
              <a:t>Asian or Pacific Islander persons having origins in any of the far east countries, southeast Asia, the Indian subcontinent or the Pacific islands.</a:t>
            </a:r>
            <a:endParaRPr lang="en-US" sz="1800" dirty="0">
              <a:solidFill>
                <a:srgbClr val="686156"/>
              </a:solidFill>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81B6C-E3BE-4B30-8741-F27D9E319A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09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Constantly evolving situation- i.e. bill that passed state Senate and Assembly last week allowing for provisional </a:t>
            </a:r>
            <a:r>
              <a:rPr lang="en-US" b="0" i="0" dirty="0">
                <a:solidFill>
                  <a:srgbClr val="000000"/>
                </a:solidFill>
                <a:effectLst/>
                <a:latin typeface="pt serif" panose="020B0604020202020204" pitchFamily="18" charset="0"/>
              </a:rPr>
              <a:t>marijuana cultivator and processor licenses for existing hemp businesses that take certain steps to promote equity in the emerging industry. </a:t>
            </a:r>
          </a:p>
          <a:p>
            <a:pPr marL="171450" indent="-171450">
              <a:buFontTx/>
              <a:buChar char="-"/>
            </a:pPr>
            <a:r>
              <a:rPr lang="en-US" b="0" i="0" dirty="0">
                <a:solidFill>
                  <a:srgbClr val="000000"/>
                </a:solidFill>
                <a:effectLst/>
                <a:latin typeface="pt serif" panose="020B0604020202020204" pitchFamily="18" charset="0"/>
              </a:rPr>
              <a:t>Had to have been licensed to </a:t>
            </a:r>
            <a:r>
              <a:rPr lang="en-US" b="0" i="0" dirty="0">
                <a:solidFill>
                  <a:srgbClr val="000000"/>
                </a:solidFill>
                <a:effectLst/>
                <a:latin typeface="pt serif" panose="020A0603040505020204" pitchFamily="18" charset="0"/>
              </a:rPr>
              <a:t>authorized by the state Department of Agriculture to grow hemp as of December 31, 2021—and have grown the crop for two of the past four years—they would also be required to “participate in an environmental sustainability program and a social equity mentorship program.”</a:t>
            </a:r>
          </a:p>
          <a:p>
            <a:pPr marL="171450" indent="-171450">
              <a:buFontTx/>
              <a:buChar char="-"/>
            </a:pPr>
            <a:r>
              <a:rPr lang="en-US" b="0" i="0" dirty="0">
                <a:solidFill>
                  <a:srgbClr val="000000"/>
                </a:solidFill>
                <a:effectLst/>
                <a:latin typeface="pt serif" panose="020A0603040505020204" pitchFamily="18" charset="0"/>
              </a:rPr>
              <a:t>- Have to enter into a labor peace agreement with a bona-fide labor organization that is actively engaged in representing or attempting to represent the applicant’s employees within six months of licensure.</a:t>
            </a:r>
          </a:p>
          <a:p>
            <a:pPr marL="0" indent="0">
              <a:buFontTx/>
              <a:buNone/>
            </a:pPr>
            <a:r>
              <a:rPr lang="en-US" b="0" i="0" dirty="0" err="1">
                <a:solidFill>
                  <a:srgbClr val="000000"/>
                </a:solidFill>
                <a:effectLst/>
                <a:latin typeface="pt serif" panose="020A0603040505020204" pitchFamily="18" charset="0"/>
              </a:rPr>
              <a:t>OCM</a:t>
            </a:r>
            <a:r>
              <a:rPr lang="en-US" b="0" i="0" dirty="0">
                <a:solidFill>
                  <a:srgbClr val="000000"/>
                </a:solidFill>
                <a:effectLst/>
                <a:latin typeface="pt serif" panose="020A0603040505020204" pitchFamily="18" charset="0"/>
              </a:rPr>
              <a:t> would be able to issue the conditional licenses up until June 1, 2023, after which point businesses would be required to apply under a standard adult-use license. The conditional licenses would be invalidated in their entirety as of June 30, 2024.</a:t>
            </a:r>
          </a:p>
          <a:p>
            <a:pPr marL="0" indent="0">
              <a:buFontTx/>
              <a:buNone/>
            </a:pPr>
            <a:endParaRPr lang="en-US" b="0" i="0" dirty="0">
              <a:solidFill>
                <a:srgbClr val="000000"/>
              </a:solidFill>
              <a:effectLst/>
              <a:latin typeface="pt serif" panose="020A0603040505020204" pitchFamily="18" charset="0"/>
            </a:endParaRPr>
          </a:p>
          <a:p>
            <a:pPr marL="0" indent="0">
              <a:buFontTx/>
              <a:buNone/>
            </a:pPr>
            <a:r>
              <a:rPr lang="en-US" b="0" i="0" dirty="0">
                <a:solidFill>
                  <a:srgbClr val="000000"/>
                </a:solidFill>
                <a:effectLst/>
                <a:latin typeface="pt serif" panose="020A0603040505020204" pitchFamily="18" charset="0"/>
              </a:rPr>
              <a:t>Conditional cultivator licensees would be authorized to minimally process and distribute cannabis products, provided that such final products shall be in the form of cannabis flower.</a:t>
            </a:r>
          </a:p>
          <a:p>
            <a:pPr marL="0" indent="0">
              <a:buFontTx/>
              <a:buNone/>
            </a:pPr>
            <a:r>
              <a:rPr lang="en-US" b="0" i="0" dirty="0">
                <a:solidFill>
                  <a:srgbClr val="000000"/>
                </a:solidFill>
                <a:effectLst/>
                <a:latin typeface="pt serif" panose="020A0603040505020204" pitchFamily="18" charset="0"/>
              </a:rPr>
              <a:t>Holders of conditional licenses in good standing in compliance with the rules and requirements will be eligible to apply for and receive an adult-use cultivation license, provided the licensee can meet all requirements of the new </a:t>
            </a:r>
            <a:r>
              <a:rPr lang="en-US" b="0" i="0">
                <a:solidFill>
                  <a:srgbClr val="000000"/>
                </a:solidFill>
                <a:effectLst/>
                <a:latin typeface="pt serif" panose="020A0603040505020204" pitchFamily="18" charset="0"/>
              </a:rPr>
              <a:t>license.</a:t>
            </a:r>
            <a:endParaRPr lang="en-US" b="0" i="0" dirty="0">
              <a:solidFill>
                <a:srgbClr val="000000"/>
              </a:solidFill>
              <a:effectLst/>
              <a:latin typeface="pt serif" panose="020A06030405050202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81B6C-E3BE-4B30-8741-F27D9E319A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149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3DE84-3AF1-4B55-974A-4727D0378E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BF7FD4-4B3A-4A74-984B-1CBBA9D56F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D1F686-B896-4B34-A210-F0B98A7249DC}"/>
              </a:ext>
            </a:extLst>
          </p:cNvPr>
          <p:cNvSpPr>
            <a:spLocks noGrp="1"/>
          </p:cNvSpPr>
          <p:nvPr>
            <p:ph type="dt" sz="half" idx="10"/>
          </p:nvPr>
        </p:nvSpPr>
        <p:spPr/>
        <p:txBody>
          <a:bodyPr/>
          <a:lstStyle/>
          <a:p>
            <a:fld id="{A2EDD9B5-4FD4-419E-84B6-91CDA1F4051B}" type="datetimeFigureOut">
              <a:rPr lang="en-US" smtClean="0"/>
              <a:t>2/21/2022</a:t>
            </a:fld>
            <a:endParaRPr lang="en-US"/>
          </a:p>
        </p:txBody>
      </p:sp>
      <p:sp>
        <p:nvSpPr>
          <p:cNvPr id="5" name="Footer Placeholder 4">
            <a:extLst>
              <a:ext uri="{FF2B5EF4-FFF2-40B4-BE49-F238E27FC236}">
                <a16:creationId xmlns:a16="http://schemas.microsoft.com/office/drawing/2014/main" id="{C8602AB4-68C9-4E5A-8A0C-C1D93E470B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5E1701-1EB4-4051-B4CD-9821822EAA30}"/>
              </a:ext>
            </a:extLst>
          </p:cNvPr>
          <p:cNvSpPr>
            <a:spLocks noGrp="1"/>
          </p:cNvSpPr>
          <p:nvPr>
            <p:ph type="sldNum" sz="quarter" idx="12"/>
          </p:nvPr>
        </p:nvSpPr>
        <p:spPr/>
        <p:txBody>
          <a:bodyPr/>
          <a:lstStyle/>
          <a:p>
            <a:fld id="{E7656586-B119-4D15-B5D9-4EC49F50DE43}" type="slidenum">
              <a:rPr lang="en-US" smtClean="0"/>
              <a:t>‹#›</a:t>
            </a:fld>
            <a:endParaRPr lang="en-US"/>
          </a:p>
        </p:txBody>
      </p:sp>
    </p:spTree>
    <p:extLst>
      <p:ext uri="{BB962C8B-B14F-4D97-AF65-F5344CB8AC3E}">
        <p14:creationId xmlns:p14="http://schemas.microsoft.com/office/powerpoint/2010/main" val="444218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BF446-B70A-4CD8-B215-95C2381B14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D564C6-AB6A-47AB-BE3F-B785CDCF8C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6243FB-0C53-4EDB-8ABF-FB5A4E506AC2}"/>
              </a:ext>
            </a:extLst>
          </p:cNvPr>
          <p:cNvSpPr>
            <a:spLocks noGrp="1"/>
          </p:cNvSpPr>
          <p:nvPr>
            <p:ph type="dt" sz="half" idx="10"/>
          </p:nvPr>
        </p:nvSpPr>
        <p:spPr/>
        <p:txBody>
          <a:bodyPr/>
          <a:lstStyle/>
          <a:p>
            <a:fld id="{A2EDD9B5-4FD4-419E-84B6-91CDA1F4051B}" type="datetimeFigureOut">
              <a:rPr lang="en-US" smtClean="0"/>
              <a:t>2/21/2022</a:t>
            </a:fld>
            <a:endParaRPr lang="en-US"/>
          </a:p>
        </p:txBody>
      </p:sp>
      <p:sp>
        <p:nvSpPr>
          <p:cNvPr id="5" name="Footer Placeholder 4">
            <a:extLst>
              <a:ext uri="{FF2B5EF4-FFF2-40B4-BE49-F238E27FC236}">
                <a16:creationId xmlns:a16="http://schemas.microsoft.com/office/drawing/2014/main" id="{68A9317D-F2CC-4DAA-AFCD-02583FC26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D4717-1436-4841-8E3C-48784938E002}"/>
              </a:ext>
            </a:extLst>
          </p:cNvPr>
          <p:cNvSpPr>
            <a:spLocks noGrp="1"/>
          </p:cNvSpPr>
          <p:nvPr>
            <p:ph type="sldNum" sz="quarter" idx="12"/>
          </p:nvPr>
        </p:nvSpPr>
        <p:spPr/>
        <p:txBody>
          <a:bodyPr/>
          <a:lstStyle/>
          <a:p>
            <a:fld id="{E7656586-B119-4D15-B5D9-4EC49F50DE43}" type="slidenum">
              <a:rPr lang="en-US" smtClean="0"/>
              <a:t>‹#›</a:t>
            </a:fld>
            <a:endParaRPr lang="en-US"/>
          </a:p>
        </p:txBody>
      </p:sp>
    </p:spTree>
    <p:extLst>
      <p:ext uri="{BB962C8B-B14F-4D97-AF65-F5344CB8AC3E}">
        <p14:creationId xmlns:p14="http://schemas.microsoft.com/office/powerpoint/2010/main" val="2278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18730D-10AE-43E4-9DFE-5313592BBA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94A49F-5122-4CEF-8EC7-953C722405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66ECD5-6766-4C4A-8B93-30C0A963C4C8}"/>
              </a:ext>
            </a:extLst>
          </p:cNvPr>
          <p:cNvSpPr>
            <a:spLocks noGrp="1"/>
          </p:cNvSpPr>
          <p:nvPr>
            <p:ph type="dt" sz="half" idx="10"/>
          </p:nvPr>
        </p:nvSpPr>
        <p:spPr/>
        <p:txBody>
          <a:bodyPr/>
          <a:lstStyle/>
          <a:p>
            <a:fld id="{A2EDD9B5-4FD4-419E-84B6-91CDA1F4051B}" type="datetimeFigureOut">
              <a:rPr lang="en-US" smtClean="0"/>
              <a:t>2/21/2022</a:t>
            </a:fld>
            <a:endParaRPr lang="en-US"/>
          </a:p>
        </p:txBody>
      </p:sp>
      <p:sp>
        <p:nvSpPr>
          <p:cNvPr id="5" name="Footer Placeholder 4">
            <a:extLst>
              <a:ext uri="{FF2B5EF4-FFF2-40B4-BE49-F238E27FC236}">
                <a16:creationId xmlns:a16="http://schemas.microsoft.com/office/drawing/2014/main" id="{6BBE54C2-27AA-4D93-A8A2-2709DD86F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880B9D-FBB0-4537-8896-E065BEB5DF4B}"/>
              </a:ext>
            </a:extLst>
          </p:cNvPr>
          <p:cNvSpPr>
            <a:spLocks noGrp="1"/>
          </p:cNvSpPr>
          <p:nvPr>
            <p:ph type="sldNum" sz="quarter" idx="12"/>
          </p:nvPr>
        </p:nvSpPr>
        <p:spPr/>
        <p:txBody>
          <a:bodyPr/>
          <a:lstStyle/>
          <a:p>
            <a:fld id="{E7656586-B119-4D15-B5D9-4EC49F50DE43}" type="slidenum">
              <a:rPr lang="en-US" smtClean="0"/>
              <a:t>‹#›</a:t>
            </a:fld>
            <a:endParaRPr lang="en-US"/>
          </a:p>
        </p:txBody>
      </p:sp>
    </p:spTree>
    <p:extLst>
      <p:ext uri="{BB962C8B-B14F-4D97-AF65-F5344CB8AC3E}">
        <p14:creationId xmlns:p14="http://schemas.microsoft.com/office/powerpoint/2010/main" val="1619749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2/21/2022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35066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2/21/2022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86650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2/21/2022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58282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2/21/2022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437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2/21/2022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90265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2/21/2022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83530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2/21/2022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86992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2/21/2022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294794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79D27-B1CA-4986-A47C-3E09D2E3D4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012AC8-95C3-4378-823E-450D42905E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9A0B7-1301-4C88-AEA5-79A146273E97}"/>
              </a:ext>
            </a:extLst>
          </p:cNvPr>
          <p:cNvSpPr>
            <a:spLocks noGrp="1"/>
          </p:cNvSpPr>
          <p:nvPr>
            <p:ph type="dt" sz="half" idx="10"/>
          </p:nvPr>
        </p:nvSpPr>
        <p:spPr/>
        <p:txBody>
          <a:bodyPr/>
          <a:lstStyle/>
          <a:p>
            <a:fld id="{A2EDD9B5-4FD4-419E-84B6-91CDA1F4051B}" type="datetimeFigureOut">
              <a:rPr lang="en-US" smtClean="0"/>
              <a:t>2/21/2022</a:t>
            </a:fld>
            <a:endParaRPr lang="en-US"/>
          </a:p>
        </p:txBody>
      </p:sp>
      <p:sp>
        <p:nvSpPr>
          <p:cNvPr id="5" name="Footer Placeholder 4">
            <a:extLst>
              <a:ext uri="{FF2B5EF4-FFF2-40B4-BE49-F238E27FC236}">
                <a16:creationId xmlns:a16="http://schemas.microsoft.com/office/drawing/2014/main" id="{EE56082D-E97D-463C-9DCB-7783D3D98E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04776B-95DB-4303-989F-15FCD6D70B76}"/>
              </a:ext>
            </a:extLst>
          </p:cNvPr>
          <p:cNvSpPr>
            <a:spLocks noGrp="1"/>
          </p:cNvSpPr>
          <p:nvPr>
            <p:ph type="sldNum" sz="quarter" idx="12"/>
          </p:nvPr>
        </p:nvSpPr>
        <p:spPr/>
        <p:txBody>
          <a:bodyPr/>
          <a:lstStyle/>
          <a:p>
            <a:fld id="{E7656586-B119-4D15-B5D9-4EC49F50DE43}" type="slidenum">
              <a:rPr lang="en-US" smtClean="0"/>
              <a:t>‹#›</a:t>
            </a:fld>
            <a:endParaRPr lang="en-US"/>
          </a:p>
        </p:txBody>
      </p:sp>
    </p:spTree>
    <p:extLst>
      <p:ext uri="{BB962C8B-B14F-4D97-AF65-F5344CB8AC3E}">
        <p14:creationId xmlns:p14="http://schemas.microsoft.com/office/powerpoint/2010/main" val="2424487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2/21/2022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40298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2/21/2022</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68218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2/21/2022</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4605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C5CCC-67B1-4383-BC59-A760958CA7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E1EC82-AB68-4D26-8AC9-22444D68DC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61C528-E464-4E6E-ADD5-2F782911BBF8}"/>
              </a:ext>
            </a:extLst>
          </p:cNvPr>
          <p:cNvSpPr>
            <a:spLocks noGrp="1"/>
          </p:cNvSpPr>
          <p:nvPr>
            <p:ph type="dt" sz="half" idx="10"/>
          </p:nvPr>
        </p:nvSpPr>
        <p:spPr/>
        <p:txBody>
          <a:bodyPr/>
          <a:lstStyle/>
          <a:p>
            <a:fld id="{A2EDD9B5-4FD4-419E-84B6-91CDA1F4051B}" type="datetimeFigureOut">
              <a:rPr lang="en-US" smtClean="0"/>
              <a:t>2/21/2022</a:t>
            </a:fld>
            <a:endParaRPr lang="en-US"/>
          </a:p>
        </p:txBody>
      </p:sp>
      <p:sp>
        <p:nvSpPr>
          <p:cNvPr id="5" name="Footer Placeholder 4">
            <a:extLst>
              <a:ext uri="{FF2B5EF4-FFF2-40B4-BE49-F238E27FC236}">
                <a16:creationId xmlns:a16="http://schemas.microsoft.com/office/drawing/2014/main" id="{7791088C-3697-40D9-A6EA-794C1F52C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8BB7B1-A326-4BDA-8346-F2B10BF2801E}"/>
              </a:ext>
            </a:extLst>
          </p:cNvPr>
          <p:cNvSpPr>
            <a:spLocks noGrp="1"/>
          </p:cNvSpPr>
          <p:nvPr>
            <p:ph type="sldNum" sz="quarter" idx="12"/>
          </p:nvPr>
        </p:nvSpPr>
        <p:spPr/>
        <p:txBody>
          <a:bodyPr/>
          <a:lstStyle/>
          <a:p>
            <a:fld id="{E7656586-B119-4D15-B5D9-4EC49F50DE43}" type="slidenum">
              <a:rPr lang="en-US" smtClean="0"/>
              <a:t>‹#›</a:t>
            </a:fld>
            <a:endParaRPr lang="en-US"/>
          </a:p>
        </p:txBody>
      </p:sp>
    </p:spTree>
    <p:extLst>
      <p:ext uri="{BB962C8B-B14F-4D97-AF65-F5344CB8AC3E}">
        <p14:creationId xmlns:p14="http://schemas.microsoft.com/office/powerpoint/2010/main" val="1479975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838D-08A3-421A-B373-655B529E99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A632FD-24E0-4851-9156-528810260A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DC7416-F7A4-4348-9EB7-49A4B5B21B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3033C5-6826-4889-A388-EE351FCE681E}"/>
              </a:ext>
            </a:extLst>
          </p:cNvPr>
          <p:cNvSpPr>
            <a:spLocks noGrp="1"/>
          </p:cNvSpPr>
          <p:nvPr>
            <p:ph type="dt" sz="half" idx="10"/>
          </p:nvPr>
        </p:nvSpPr>
        <p:spPr/>
        <p:txBody>
          <a:bodyPr/>
          <a:lstStyle/>
          <a:p>
            <a:fld id="{A2EDD9B5-4FD4-419E-84B6-91CDA1F4051B}" type="datetimeFigureOut">
              <a:rPr lang="en-US" smtClean="0"/>
              <a:t>2/21/2022</a:t>
            </a:fld>
            <a:endParaRPr lang="en-US"/>
          </a:p>
        </p:txBody>
      </p:sp>
      <p:sp>
        <p:nvSpPr>
          <p:cNvPr id="6" name="Footer Placeholder 5">
            <a:extLst>
              <a:ext uri="{FF2B5EF4-FFF2-40B4-BE49-F238E27FC236}">
                <a16:creationId xmlns:a16="http://schemas.microsoft.com/office/drawing/2014/main" id="{B5F560C1-CB9C-4F9C-9668-545E9469C9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C3F74E-2CF3-4358-9CBF-CFFE0BAF1A25}"/>
              </a:ext>
            </a:extLst>
          </p:cNvPr>
          <p:cNvSpPr>
            <a:spLocks noGrp="1"/>
          </p:cNvSpPr>
          <p:nvPr>
            <p:ph type="sldNum" sz="quarter" idx="12"/>
          </p:nvPr>
        </p:nvSpPr>
        <p:spPr/>
        <p:txBody>
          <a:bodyPr/>
          <a:lstStyle/>
          <a:p>
            <a:fld id="{E7656586-B119-4D15-B5D9-4EC49F50DE43}" type="slidenum">
              <a:rPr lang="en-US" smtClean="0"/>
              <a:t>‹#›</a:t>
            </a:fld>
            <a:endParaRPr lang="en-US"/>
          </a:p>
        </p:txBody>
      </p:sp>
    </p:spTree>
    <p:extLst>
      <p:ext uri="{BB962C8B-B14F-4D97-AF65-F5344CB8AC3E}">
        <p14:creationId xmlns:p14="http://schemas.microsoft.com/office/powerpoint/2010/main" val="596109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1BDB0-9B39-46F1-B7B3-87CE064A18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4109D5-1C1C-4E3C-BDFB-10B6E0FC8A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B7CD1-C412-4FB6-9118-639214041E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8559F3-F595-4B0F-941D-841A9CF782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178CAC-1565-4287-87BF-E1948AA958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2174D6-3658-4EA2-B210-E328C7A7F292}"/>
              </a:ext>
            </a:extLst>
          </p:cNvPr>
          <p:cNvSpPr>
            <a:spLocks noGrp="1"/>
          </p:cNvSpPr>
          <p:nvPr>
            <p:ph type="dt" sz="half" idx="10"/>
          </p:nvPr>
        </p:nvSpPr>
        <p:spPr/>
        <p:txBody>
          <a:bodyPr/>
          <a:lstStyle/>
          <a:p>
            <a:fld id="{A2EDD9B5-4FD4-419E-84B6-91CDA1F4051B}" type="datetimeFigureOut">
              <a:rPr lang="en-US" smtClean="0"/>
              <a:t>2/21/2022</a:t>
            </a:fld>
            <a:endParaRPr lang="en-US"/>
          </a:p>
        </p:txBody>
      </p:sp>
      <p:sp>
        <p:nvSpPr>
          <p:cNvPr id="8" name="Footer Placeholder 7">
            <a:extLst>
              <a:ext uri="{FF2B5EF4-FFF2-40B4-BE49-F238E27FC236}">
                <a16:creationId xmlns:a16="http://schemas.microsoft.com/office/drawing/2014/main" id="{A8C05581-3B4C-4E9D-A354-6FB97DEFBD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5B2533-6163-4A70-9A47-EA9AB77BFA90}"/>
              </a:ext>
            </a:extLst>
          </p:cNvPr>
          <p:cNvSpPr>
            <a:spLocks noGrp="1"/>
          </p:cNvSpPr>
          <p:nvPr>
            <p:ph type="sldNum" sz="quarter" idx="12"/>
          </p:nvPr>
        </p:nvSpPr>
        <p:spPr/>
        <p:txBody>
          <a:bodyPr/>
          <a:lstStyle/>
          <a:p>
            <a:fld id="{E7656586-B119-4D15-B5D9-4EC49F50DE43}" type="slidenum">
              <a:rPr lang="en-US" smtClean="0"/>
              <a:t>‹#›</a:t>
            </a:fld>
            <a:endParaRPr lang="en-US"/>
          </a:p>
        </p:txBody>
      </p:sp>
    </p:spTree>
    <p:extLst>
      <p:ext uri="{BB962C8B-B14F-4D97-AF65-F5344CB8AC3E}">
        <p14:creationId xmlns:p14="http://schemas.microsoft.com/office/powerpoint/2010/main" val="4272802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5A09-58E4-47D1-9F51-7C7FD18150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336547-3F13-4607-BDDC-789341147B78}"/>
              </a:ext>
            </a:extLst>
          </p:cNvPr>
          <p:cNvSpPr>
            <a:spLocks noGrp="1"/>
          </p:cNvSpPr>
          <p:nvPr>
            <p:ph type="dt" sz="half" idx="10"/>
          </p:nvPr>
        </p:nvSpPr>
        <p:spPr/>
        <p:txBody>
          <a:bodyPr/>
          <a:lstStyle/>
          <a:p>
            <a:fld id="{A2EDD9B5-4FD4-419E-84B6-91CDA1F4051B}" type="datetimeFigureOut">
              <a:rPr lang="en-US" smtClean="0"/>
              <a:t>2/21/2022</a:t>
            </a:fld>
            <a:endParaRPr lang="en-US"/>
          </a:p>
        </p:txBody>
      </p:sp>
      <p:sp>
        <p:nvSpPr>
          <p:cNvPr id="4" name="Footer Placeholder 3">
            <a:extLst>
              <a:ext uri="{FF2B5EF4-FFF2-40B4-BE49-F238E27FC236}">
                <a16:creationId xmlns:a16="http://schemas.microsoft.com/office/drawing/2014/main" id="{A65A51C6-EFEF-4DA0-A6F5-F0503E25C9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688429-D945-459A-A7F6-A9A05BA32B30}"/>
              </a:ext>
            </a:extLst>
          </p:cNvPr>
          <p:cNvSpPr>
            <a:spLocks noGrp="1"/>
          </p:cNvSpPr>
          <p:nvPr>
            <p:ph type="sldNum" sz="quarter" idx="12"/>
          </p:nvPr>
        </p:nvSpPr>
        <p:spPr/>
        <p:txBody>
          <a:bodyPr/>
          <a:lstStyle/>
          <a:p>
            <a:fld id="{E7656586-B119-4D15-B5D9-4EC49F50DE43}" type="slidenum">
              <a:rPr lang="en-US" smtClean="0"/>
              <a:t>‹#›</a:t>
            </a:fld>
            <a:endParaRPr lang="en-US"/>
          </a:p>
        </p:txBody>
      </p:sp>
    </p:spTree>
    <p:extLst>
      <p:ext uri="{BB962C8B-B14F-4D97-AF65-F5344CB8AC3E}">
        <p14:creationId xmlns:p14="http://schemas.microsoft.com/office/powerpoint/2010/main" val="389567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3D489C-3A59-4A73-85C8-14DEA6DABF38}"/>
              </a:ext>
            </a:extLst>
          </p:cNvPr>
          <p:cNvSpPr>
            <a:spLocks noGrp="1"/>
          </p:cNvSpPr>
          <p:nvPr>
            <p:ph type="dt" sz="half" idx="10"/>
          </p:nvPr>
        </p:nvSpPr>
        <p:spPr/>
        <p:txBody>
          <a:bodyPr/>
          <a:lstStyle/>
          <a:p>
            <a:fld id="{A2EDD9B5-4FD4-419E-84B6-91CDA1F4051B}" type="datetimeFigureOut">
              <a:rPr lang="en-US" smtClean="0"/>
              <a:t>2/21/2022</a:t>
            </a:fld>
            <a:endParaRPr lang="en-US"/>
          </a:p>
        </p:txBody>
      </p:sp>
      <p:sp>
        <p:nvSpPr>
          <p:cNvPr id="3" name="Footer Placeholder 2">
            <a:extLst>
              <a:ext uri="{FF2B5EF4-FFF2-40B4-BE49-F238E27FC236}">
                <a16:creationId xmlns:a16="http://schemas.microsoft.com/office/drawing/2014/main" id="{A43D6D46-4B42-4564-A62C-0D3C0BD4B7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9088DD-2F1C-46A9-97AE-BDB324973C3C}"/>
              </a:ext>
            </a:extLst>
          </p:cNvPr>
          <p:cNvSpPr>
            <a:spLocks noGrp="1"/>
          </p:cNvSpPr>
          <p:nvPr>
            <p:ph type="sldNum" sz="quarter" idx="12"/>
          </p:nvPr>
        </p:nvSpPr>
        <p:spPr/>
        <p:txBody>
          <a:bodyPr/>
          <a:lstStyle/>
          <a:p>
            <a:fld id="{E7656586-B119-4D15-B5D9-4EC49F50DE43}" type="slidenum">
              <a:rPr lang="en-US" smtClean="0"/>
              <a:t>‹#›</a:t>
            </a:fld>
            <a:endParaRPr lang="en-US"/>
          </a:p>
        </p:txBody>
      </p:sp>
    </p:spTree>
    <p:extLst>
      <p:ext uri="{BB962C8B-B14F-4D97-AF65-F5344CB8AC3E}">
        <p14:creationId xmlns:p14="http://schemas.microsoft.com/office/powerpoint/2010/main" val="4086639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60743-FFF8-407D-9810-66F4759CCF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7E3768-882F-4DF6-BEDC-AC06281553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B052EB-BE56-4FBA-84A1-F05988A3AA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446165-B740-48B5-B810-666DF38D032B}"/>
              </a:ext>
            </a:extLst>
          </p:cNvPr>
          <p:cNvSpPr>
            <a:spLocks noGrp="1"/>
          </p:cNvSpPr>
          <p:nvPr>
            <p:ph type="dt" sz="half" idx="10"/>
          </p:nvPr>
        </p:nvSpPr>
        <p:spPr/>
        <p:txBody>
          <a:bodyPr/>
          <a:lstStyle/>
          <a:p>
            <a:fld id="{A2EDD9B5-4FD4-419E-84B6-91CDA1F4051B}" type="datetimeFigureOut">
              <a:rPr lang="en-US" smtClean="0"/>
              <a:t>2/21/2022</a:t>
            </a:fld>
            <a:endParaRPr lang="en-US"/>
          </a:p>
        </p:txBody>
      </p:sp>
      <p:sp>
        <p:nvSpPr>
          <p:cNvPr id="6" name="Footer Placeholder 5">
            <a:extLst>
              <a:ext uri="{FF2B5EF4-FFF2-40B4-BE49-F238E27FC236}">
                <a16:creationId xmlns:a16="http://schemas.microsoft.com/office/drawing/2014/main" id="{1970EC29-12C6-4881-B155-5D60291B62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52D0B0-24E7-4BB7-B452-268C822AD5AB}"/>
              </a:ext>
            </a:extLst>
          </p:cNvPr>
          <p:cNvSpPr>
            <a:spLocks noGrp="1"/>
          </p:cNvSpPr>
          <p:nvPr>
            <p:ph type="sldNum" sz="quarter" idx="12"/>
          </p:nvPr>
        </p:nvSpPr>
        <p:spPr/>
        <p:txBody>
          <a:bodyPr/>
          <a:lstStyle/>
          <a:p>
            <a:fld id="{E7656586-B119-4D15-B5D9-4EC49F50DE43}" type="slidenum">
              <a:rPr lang="en-US" smtClean="0"/>
              <a:t>‹#›</a:t>
            </a:fld>
            <a:endParaRPr lang="en-US"/>
          </a:p>
        </p:txBody>
      </p:sp>
    </p:spTree>
    <p:extLst>
      <p:ext uri="{BB962C8B-B14F-4D97-AF65-F5344CB8AC3E}">
        <p14:creationId xmlns:p14="http://schemas.microsoft.com/office/powerpoint/2010/main" val="3607312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280B0-E666-4FC7-A8D1-588520F6B9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DD6FC0-ED5D-4B48-ACF4-F8B9F2D73F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E50462-64BE-49A9-94E5-5A0ECE706C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222BC-73E4-4ADB-A862-76341121C071}"/>
              </a:ext>
            </a:extLst>
          </p:cNvPr>
          <p:cNvSpPr>
            <a:spLocks noGrp="1"/>
          </p:cNvSpPr>
          <p:nvPr>
            <p:ph type="dt" sz="half" idx="10"/>
          </p:nvPr>
        </p:nvSpPr>
        <p:spPr/>
        <p:txBody>
          <a:bodyPr/>
          <a:lstStyle/>
          <a:p>
            <a:fld id="{A2EDD9B5-4FD4-419E-84B6-91CDA1F4051B}" type="datetimeFigureOut">
              <a:rPr lang="en-US" smtClean="0"/>
              <a:t>2/21/2022</a:t>
            </a:fld>
            <a:endParaRPr lang="en-US"/>
          </a:p>
        </p:txBody>
      </p:sp>
      <p:sp>
        <p:nvSpPr>
          <p:cNvPr id="6" name="Footer Placeholder 5">
            <a:extLst>
              <a:ext uri="{FF2B5EF4-FFF2-40B4-BE49-F238E27FC236}">
                <a16:creationId xmlns:a16="http://schemas.microsoft.com/office/drawing/2014/main" id="{CA7215EF-695D-42F6-8FC2-4AA2F8CD8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99F8DB-1843-4A37-8CA3-85669651EB8D}"/>
              </a:ext>
            </a:extLst>
          </p:cNvPr>
          <p:cNvSpPr>
            <a:spLocks noGrp="1"/>
          </p:cNvSpPr>
          <p:nvPr>
            <p:ph type="sldNum" sz="quarter" idx="12"/>
          </p:nvPr>
        </p:nvSpPr>
        <p:spPr/>
        <p:txBody>
          <a:bodyPr/>
          <a:lstStyle/>
          <a:p>
            <a:fld id="{E7656586-B119-4D15-B5D9-4EC49F50DE43}" type="slidenum">
              <a:rPr lang="en-US" smtClean="0"/>
              <a:t>‹#›</a:t>
            </a:fld>
            <a:endParaRPr lang="en-US"/>
          </a:p>
        </p:txBody>
      </p:sp>
    </p:spTree>
    <p:extLst>
      <p:ext uri="{BB962C8B-B14F-4D97-AF65-F5344CB8AC3E}">
        <p14:creationId xmlns:p14="http://schemas.microsoft.com/office/powerpoint/2010/main" val="1093233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76DB20-7A0B-4FA1-BE89-D0A72E62EB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1982F0-DFAC-4FC5-A66B-B1BCBC883F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590F0D-85A8-4DC5-B985-6CD4E0DC90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EDD9B5-4FD4-419E-84B6-91CDA1F4051B}" type="datetimeFigureOut">
              <a:rPr lang="en-US" smtClean="0"/>
              <a:t>2/21/2022</a:t>
            </a:fld>
            <a:endParaRPr lang="en-US"/>
          </a:p>
        </p:txBody>
      </p:sp>
      <p:sp>
        <p:nvSpPr>
          <p:cNvPr id="5" name="Footer Placeholder 4">
            <a:extLst>
              <a:ext uri="{FF2B5EF4-FFF2-40B4-BE49-F238E27FC236}">
                <a16:creationId xmlns:a16="http://schemas.microsoft.com/office/drawing/2014/main" id="{C7EF5C1C-8CCA-4F64-93CB-EC342AF57F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6ECDBF-8E57-47F5-BF44-D79E51CF66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656586-B119-4D15-B5D9-4EC49F50DE43}" type="slidenum">
              <a:rPr lang="en-US" smtClean="0"/>
              <a:t>‹#›</a:t>
            </a:fld>
            <a:endParaRPr lang="en-US"/>
          </a:p>
        </p:txBody>
      </p:sp>
    </p:spTree>
    <p:extLst>
      <p:ext uri="{BB962C8B-B14F-4D97-AF65-F5344CB8AC3E}">
        <p14:creationId xmlns:p14="http://schemas.microsoft.com/office/powerpoint/2010/main" val="545436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2/21/2022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33331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canada.ca/en/health-canada/services/drugs-medication/cannabis/laws-regulations/regulations-support-cannabis-act.html" TargetMode="External"/><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hyperlink" Target="https://www.canada.ca/content/dam/hc-sc/documents/services/drugs-medication/cannabis/resources/final-regulations-edible-cannabis-extracts-topical-eng.pdf"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olis.oregonlegislature.gov/liz/2022R1/Downloads/MeasureDocument/HB4016/Introduced" TargetMode="External"/><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sos.wa.gov/elections/initiatives/text/i692.pdf" TargetMode="External"/><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hyperlink" Target="https://lcb.wa.gov/publications/Marijuana/I-502/i502.pdf"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B07ACDE0-4A5D-42C6-85F5-8000D853465D}"/>
              </a:ext>
            </a:extLst>
          </p:cNvPr>
          <p:cNvPicPr>
            <a:picLocks noChangeAspect="1"/>
          </p:cNvPicPr>
          <p:nvPr/>
        </p:nvPicPr>
        <p:blipFill rotWithShape="1">
          <a:blip r:embed="rId2"/>
          <a:srcRect t="27619" r="-1" b="1628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33AF4072-D2F0-4EBA-A160-6C3C0A7E49C1}"/>
              </a:ext>
            </a:extLst>
          </p:cNvPr>
          <p:cNvSpPr txBox="1"/>
          <p:nvPr/>
        </p:nvSpPr>
        <p:spPr>
          <a:xfrm>
            <a:off x="7901157" y="1716643"/>
            <a:ext cx="4395618" cy="2123658"/>
          </a:xfrm>
          <a:prstGeom prst="rect">
            <a:avLst/>
          </a:prstGeom>
          <a:noFill/>
        </p:spPr>
        <p:txBody>
          <a:bodyPr wrap="square" rtlCol="0">
            <a:spAutoFit/>
          </a:bodyPr>
          <a:lstStyle/>
          <a:p>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Cannabis: Internationally &amp; Domestically</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48A53D3-69F2-451D-A200-81D06CC1E7B1}"/>
              </a:ext>
            </a:extLst>
          </p:cNvPr>
          <p:cNvSpPr txBox="1"/>
          <p:nvPr/>
        </p:nvSpPr>
        <p:spPr>
          <a:xfrm>
            <a:off x="9334500" y="5362575"/>
            <a:ext cx="2746265" cy="1388072"/>
          </a:xfrm>
          <a:prstGeom prst="rect">
            <a:avLst/>
          </a:prstGeom>
          <a:noFill/>
        </p:spPr>
        <p:txBody>
          <a:bodyPr wrap="none" rtlCol="0">
            <a:spAutoFit/>
          </a:bodyPr>
          <a:lstStyle/>
          <a:p>
            <a:pPr marL="0" marR="0">
              <a:lnSpc>
                <a:spcPct val="107000"/>
              </a:lnSpc>
              <a:spcBef>
                <a:spcPts val="0"/>
              </a:spcBef>
              <a:spcAft>
                <a:spcPts val="0"/>
              </a:spcAft>
            </a:pP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Cannabis Practice Group</a:t>
            </a:r>
          </a:p>
          <a:p>
            <a:pPr marL="0" marR="0">
              <a:lnSpc>
                <a:spcPct val="107000"/>
              </a:lnSpc>
              <a:spcBef>
                <a:spcPts val="0"/>
              </a:spcBef>
              <a:spcAft>
                <a:spcPts val="0"/>
              </a:spcAft>
            </a:pPr>
            <a:r>
              <a:rPr lang="en-US" sz="17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February 22, 2022</a:t>
            </a:r>
          </a:p>
          <a:p>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A908810C-99B8-4547-BE7F-3D801FA854DB}"/>
              </a:ext>
            </a:extLst>
          </p:cNvPr>
          <p:cNvPicPr>
            <a:picLocks noChangeAspect="1"/>
          </p:cNvPicPr>
          <p:nvPr/>
        </p:nvPicPr>
        <p:blipFill>
          <a:blip r:embed="rId3"/>
          <a:stretch>
            <a:fillRect/>
          </a:stretch>
        </p:blipFill>
        <p:spPr>
          <a:xfrm>
            <a:off x="9428226" y="5362575"/>
            <a:ext cx="2292286" cy="386019"/>
          </a:xfrm>
          <a:prstGeom prst="rect">
            <a:avLst/>
          </a:prstGeom>
        </p:spPr>
      </p:pic>
    </p:spTree>
    <p:extLst>
      <p:ext uri="{BB962C8B-B14F-4D97-AF65-F5344CB8AC3E}">
        <p14:creationId xmlns:p14="http://schemas.microsoft.com/office/powerpoint/2010/main" val="23995436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6B00737-B073-439B-AD95-C6C1D215492E}"/>
              </a:ext>
            </a:extLst>
          </p:cNvPr>
          <p:cNvPicPr>
            <a:picLocks noChangeAspect="1"/>
          </p:cNvPicPr>
          <p:nvPr/>
        </p:nvPicPr>
        <p:blipFill rotWithShape="1">
          <a:blip r:embed="rId2"/>
          <a:srcRect t="5436"/>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3B50BD8-FBBC-4965-9459-9CF9B6F9009F}"/>
              </a:ext>
            </a:extLst>
          </p:cNvPr>
          <p:cNvSpPr txBox="1"/>
          <p:nvPr/>
        </p:nvSpPr>
        <p:spPr>
          <a:xfrm>
            <a:off x="185388" y="-268919"/>
            <a:ext cx="11818174"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100" dirty="0">
                <a:effectLst/>
                <a:latin typeface="Times New Roman" panose="02020603050405020304" pitchFamily="18" charset="0"/>
                <a:ea typeface="+mj-ea"/>
                <a:cs typeface="Times New Roman" panose="02020603050405020304" pitchFamily="18" charset="0"/>
              </a:rPr>
              <a:t>Types of Products Generated from Cannabis Include:</a:t>
            </a:r>
          </a:p>
        </p:txBody>
      </p:sp>
      <p:sp>
        <p:nvSpPr>
          <p:cNvPr id="3" name="TextBox 2">
            <a:extLst>
              <a:ext uri="{FF2B5EF4-FFF2-40B4-BE49-F238E27FC236}">
                <a16:creationId xmlns:a16="http://schemas.microsoft.com/office/drawing/2014/main" id="{7C6201D0-A63C-4914-9024-FB355B0398DF}"/>
              </a:ext>
            </a:extLst>
          </p:cNvPr>
          <p:cNvSpPr txBox="1"/>
          <p:nvPr/>
        </p:nvSpPr>
        <p:spPr>
          <a:xfrm>
            <a:off x="6863787" y="1412111"/>
            <a:ext cx="4930815" cy="4764852"/>
          </a:xfrm>
          <a:prstGeom prst="rect">
            <a:avLst/>
          </a:prstGeom>
        </p:spPr>
        <p:txBody>
          <a:bodyPr vert="horz" lIns="91440" tIns="45720" rIns="91440" bIns="45720" rtlCol="0">
            <a:normAutofit/>
          </a:bodyPr>
          <a:lstStyle/>
          <a:p>
            <a:pPr marL="285750" indent="-228600">
              <a:lnSpc>
                <a:spcPct val="90000"/>
              </a:lnSpc>
              <a:spcAft>
                <a:spcPts val="600"/>
              </a:spcAft>
              <a:buClr>
                <a:schemeClr val="accent6">
                  <a:lumMod val="75000"/>
                </a:schemeClr>
              </a:buClr>
              <a:buFont typeface="Arial" panose="020B0604020202020204" pitchFamily="34" charset="0"/>
              <a:buChar char="•"/>
            </a:pPr>
            <a:r>
              <a:rPr lang="en-US" sz="1650" dirty="0">
                <a:latin typeface="Times New Roman" panose="02020603050405020304" pitchFamily="18" charset="0"/>
                <a:cs typeface="Times New Roman" panose="02020603050405020304" pitchFamily="18" charset="0"/>
              </a:rPr>
              <a:t>Fresh or dry herbal material (flowers/leaves) for smoking/vaping</a:t>
            </a:r>
          </a:p>
          <a:p>
            <a:pPr marL="285750" indent="-228600">
              <a:lnSpc>
                <a:spcPct val="90000"/>
              </a:lnSpc>
              <a:spcAft>
                <a:spcPts val="600"/>
              </a:spcAft>
              <a:buClr>
                <a:schemeClr val="accent6">
                  <a:lumMod val="75000"/>
                </a:schemeClr>
              </a:buClr>
              <a:buFont typeface="Arial" panose="020B0604020202020204" pitchFamily="34" charset="0"/>
              <a:buChar char="•"/>
            </a:pPr>
            <a:r>
              <a:rPr lang="en-US" sz="1650" dirty="0">
                <a:latin typeface="Times New Roman" panose="02020603050405020304" pitchFamily="18" charset="0"/>
                <a:cs typeface="Times New Roman" panose="02020603050405020304" pitchFamily="18" charset="0"/>
              </a:rPr>
              <a:t>Cannabis oil (cannabis extract dissolved in oil) which can be used in a variety of ways, including infusing edibles</a:t>
            </a:r>
          </a:p>
          <a:p>
            <a:pPr marL="285750" indent="-228600">
              <a:lnSpc>
                <a:spcPct val="90000"/>
              </a:lnSpc>
              <a:spcAft>
                <a:spcPts val="600"/>
              </a:spcAft>
              <a:buClr>
                <a:schemeClr val="accent6">
                  <a:lumMod val="75000"/>
                </a:schemeClr>
              </a:buClr>
              <a:buFont typeface="Arial" panose="020B0604020202020204" pitchFamily="34" charset="0"/>
              <a:buChar char="•"/>
            </a:pPr>
            <a:r>
              <a:rPr lang="en-US" sz="1650" dirty="0">
                <a:latin typeface="Times New Roman" panose="02020603050405020304" pitchFamily="18" charset="0"/>
                <a:cs typeface="Times New Roman" panose="02020603050405020304" pitchFamily="18" charset="0"/>
              </a:rPr>
              <a:t>Chemically concentrated extracts with heavy doses of cannabis extract dissolved in solvent</a:t>
            </a:r>
          </a:p>
          <a:p>
            <a:pPr marL="285750" indent="-228600">
              <a:lnSpc>
                <a:spcPct val="90000"/>
              </a:lnSpc>
              <a:spcAft>
                <a:spcPts val="600"/>
              </a:spcAft>
              <a:buClr>
                <a:schemeClr val="accent6">
                  <a:lumMod val="75000"/>
                </a:schemeClr>
              </a:buClr>
              <a:buFont typeface="Arial" panose="020B0604020202020204" pitchFamily="34" charset="0"/>
              <a:buChar char="•"/>
            </a:pPr>
            <a:r>
              <a:rPr lang="en-US" sz="1650" dirty="0">
                <a:latin typeface="Times New Roman" panose="02020603050405020304" pitchFamily="18" charset="0"/>
                <a:cs typeface="Times New Roman" panose="02020603050405020304" pitchFamily="18" charset="0"/>
              </a:rPr>
              <a:t>Physically concentrated extracts (e.g., hash/kief) such as pressed in resin</a:t>
            </a:r>
          </a:p>
          <a:p>
            <a:pPr marL="285750" indent="-228600">
              <a:lnSpc>
                <a:spcPct val="90000"/>
              </a:lnSpc>
              <a:spcAft>
                <a:spcPts val="600"/>
              </a:spcAft>
              <a:buClr>
                <a:schemeClr val="accent6">
                  <a:lumMod val="75000"/>
                </a:schemeClr>
              </a:buClr>
              <a:buFont typeface="Arial" panose="020B0604020202020204" pitchFamily="34" charset="0"/>
              <a:buChar char="•"/>
            </a:pPr>
            <a:r>
              <a:rPr lang="en-US" sz="1650" dirty="0">
                <a:latin typeface="Times New Roman" panose="02020603050405020304" pitchFamily="18" charset="0"/>
                <a:cs typeface="Times New Roman" panose="02020603050405020304" pitchFamily="18" charset="0"/>
              </a:rPr>
              <a:t>Edibles as food or drinks containing cannabis extracts</a:t>
            </a:r>
          </a:p>
          <a:p>
            <a:pPr marL="285750" indent="-228600">
              <a:lnSpc>
                <a:spcPct val="90000"/>
              </a:lnSpc>
              <a:spcAft>
                <a:spcPts val="600"/>
              </a:spcAft>
              <a:buClr>
                <a:schemeClr val="accent6">
                  <a:lumMod val="75000"/>
                </a:schemeClr>
              </a:buClr>
              <a:buFont typeface="Arial" panose="020B0604020202020204" pitchFamily="34" charset="0"/>
              <a:buChar char="•"/>
            </a:pPr>
            <a:r>
              <a:rPr lang="en-US" sz="1650" dirty="0">
                <a:latin typeface="Times New Roman" panose="02020603050405020304" pitchFamily="18" charset="0"/>
                <a:cs typeface="Times New Roman" panose="02020603050405020304" pitchFamily="18" charset="0"/>
              </a:rPr>
              <a:t>Tinctures/sprays composed of cannabis extract dissolved in a solvent</a:t>
            </a:r>
          </a:p>
          <a:p>
            <a:pPr marL="285750" indent="-228600">
              <a:lnSpc>
                <a:spcPct val="90000"/>
              </a:lnSpc>
              <a:spcAft>
                <a:spcPts val="600"/>
              </a:spcAft>
              <a:buClr>
                <a:schemeClr val="accent6">
                  <a:lumMod val="75000"/>
                </a:schemeClr>
              </a:buClr>
              <a:buFont typeface="Arial" panose="020B0604020202020204" pitchFamily="34" charset="0"/>
              <a:buChar char="•"/>
            </a:pPr>
            <a:r>
              <a:rPr lang="en-US" sz="1650" dirty="0" err="1">
                <a:latin typeface="Times New Roman" panose="02020603050405020304" pitchFamily="18" charset="0"/>
                <a:cs typeface="Times New Roman" panose="02020603050405020304" pitchFamily="18" charset="0"/>
              </a:rPr>
              <a:t>Sublinguals</a:t>
            </a:r>
            <a:r>
              <a:rPr lang="en-US" sz="1650" dirty="0">
                <a:latin typeface="Times New Roman" panose="02020603050405020304" pitchFamily="18" charset="0"/>
                <a:cs typeface="Times New Roman" panose="02020603050405020304" pitchFamily="18" charset="0"/>
              </a:rPr>
              <a:t> dissolvable under the tongue</a:t>
            </a:r>
          </a:p>
          <a:p>
            <a:pPr marL="285750" indent="-228600">
              <a:lnSpc>
                <a:spcPct val="90000"/>
              </a:lnSpc>
              <a:spcAft>
                <a:spcPts val="600"/>
              </a:spcAft>
              <a:buClr>
                <a:schemeClr val="accent6">
                  <a:lumMod val="75000"/>
                </a:schemeClr>
              </a:buClr>
              <a:buFont typeface="Arial" panose="020B0604020202020204" pitchFamily="34" charset="0"/>
              <a:buChar char="•"/>
            </a:pPr>
            <a:r>
              <a:rPr lang="en-US" sz="1650" dirty="0">
                <a:latin typeface="Times New Roman" panose="02020603050405020304" pitchFamily="18" charset="0"/>
                <a:cs typeface="Times New Roman" panose="02020603050405020304" pitchFamily="18" charset="0"/>
              </a:rPr>
              <a:t>Creams/salves/liniments using cannabis extract</a:t>
            </a:r>
          </a:p>
          <a:p>
            <a:pPr marL="285750" indent="-228600">
              <a:lnSpc>
                <a:spcPct val="90000"/>
              </a:lnSpc>
              <a:spcAft>
                <a:spcPts val="600"/>
              </a:spcAft>
              <a:buClr>
                <a:schemeClr val="accent6">
                  <a:lumMod val="75000"/>
                </a:schemeClr>
              </a:buClr>
              <a:buFont typeface="Arial" panose="020B0604020202020204" pitchFamily="34" charset="0"/>
              <a:buChar char="•"/>
            </a:pPr>
            <a:r>
              <a:rPr lang="en-US" sz="1650" dirty="0">
                <a:latin typeface="Times New Roman" panose="02020603050405020304" pitchFamily="18" charset="0"/>
                <a:cs typeface="Times New Roman" panose="02020603050405020304" pitchFamily="18" charset="0"/>
              </a:rPr>
              <a:t>Cosmetics enhanced with a cannabinoid like CBD</a:t>
            </a:r>
          </a:p>
          <a:p>
            <a:pPr marL="285750" indent="-228600">
              <a:lnSpc>
                <a:spcPct val="90000"/>
              </a:lnSpc>
              <a:spcAft>
                <a:spcPts val="600"/>
              </a:spcAft>
              <a:buClr>
                <a:schemeClr val="accent6">
                  <a:lumMod val="75000"/>
                </a:schemeClr>
              </a:buClr>
              <a:buFont typeface="Arial" panose="020B0604020202020204" pitchFamily="34" charset="0"/>
              <a:buChar char="•"/>
            </a:pPr>
            <a:endParaRPr lang="en-US" sz="16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7070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3B50BD8-FBBC-4965-9459-9CF9B6F9009F}"/>
              </a:ext>
            </a:extLst>
          </p:cNvPr>
          <p:cNvSpPr txBox="1"/>
          <p:nvPr/>
        </p:nvSpPr>
        <p:spPr>
          <a:xfrm>
            <a:off x="431565" y="302724"/>
            <a:ext cx="6002110" cy="89980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dirty="0">
                <a:effectLst/>
                <a:latin typeface="Times New Roman" panose="02020603050405020304" pitchFamily="18" charset="0"/>
                <a:ea typeface="+mj-ea"/>
                <a:cs typeface="Times New Roman" panose="02020603050405020304" pitchFamily="18" charset="0"/>
              </a:rPr>
              <a:t>Legality in the United States</a:t>
            </a:r>
          </a:p>
        </p:txBody>
      </p:sp>
      <p:sp>
        <p:nvSpPr>
          <p:cNvPr id="3" name="TextBox 2">
            <a:extLst>
              <a:ext uri="{FF2B5EF4-FFF2-40B4-BE49-F238E27FC236}">
                <a16:creationId xmlns:a16="http://schemas.microsoft.com/office/drawing/2014/main" id="{7C6201D0-A63C-4914-9024-FB355B0398DF}"/>
              </a:ext>
            </a:extLst>
          </p:cNvPr>
          <p:cNvSpPr txBox="1"/>
          <p:nvPr/>
        </p:nvSpPr>
        <p:spPr>
          <a:xfrm>
            <a:off x="312516" y="1388962"/>
            <a:ext cx="6526274" cy="5081286"/>
          </a:xfrm>
          <a:prstGeom prst="rect">
            <a:avLst/>
          </a:prstGeom>
        </p:spPr>
        <p:txBody>
          <a:bodyPr vert="horz" lIns="91440" tIns="45720" rIns="91440" bIns="45720" rtlCol="0">
            <a:noAutofit/>
          </a:bodyPr>
          <a:lstStyle/>
          <a:p>
            <a:pPr marL="285750" indent="-228600">
              <a:lnSpc>
                <a:spcPct val="90000"/>
              </a:lnSpc>
              <a:spcAft>
                <a:spcPts val="600"/>
              </a:spcAft>
              <a:buClr>
                <a:schemeClr val="accent6">
                  <a:lumMod val="75000"/>
                </a:schemeClr>
              </a:buClr>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The cannabis plant has a history of medicinal/therapeutic as well as religious use dating back thousands of years among many cultures.</a:t>
            </a:r>
          </a:p>
          <a:p>
            <a:pPr marL="285750" indent="-228600">
              <a:lnSpc>
                <a:spcPct val="90000"/>
              </a:lnSpc>
              <a:spcAft>
                <a:spcPts val="600"/>
              </a:spcAft>
              <a:buClr>
                <a:schemeClr val="accent6">
                  <a:lumMod val="75000"/>
                </a:schemeClr>
              </a:buClr>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In the United States, however, increased restrictions and the labeling of it as a poison began in many states in the early 1900s. Outright prohibitions started to begin shortly thereafter. By the mid-1930s, all states regulated cannabis as a drug, including more than 30 that adopted the Uniform State Narcotic Drug Act. The first national regulation was the Marihuana Tax Act of 1937.</a:t>
            </a:r>
          </a:p>
          <a:p>
            <a:pPr marL="285750" indent="-228600">
              <a:lnSpc>
                <a:spcPct val="90000"/>
              </a:lnSpc>
              <a:spcAft>
                <a:spcPts val="600"/>
              </a:spcAft>
              <a:buClr>
                <a:schemeClr val="accent6">
                  <a:lumMod val="75000"/>
                </a:schemeClr>
              </a:buClr>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With the passage of the 1970 Controlled Substance Act (CSA), which among a number of other things, listed cannabis as a Schedule 1 controlled substance, cannabis was federally outlawed for any use, including medicinal. Criminalization and the “war on drugs” were also significantly enhanced.</a:t>
            </a:r>
          </a:p>
          <a:p>
            <a:pPr marL="285750" indent="-228600">
              <a:lnSpc>
                <a:spcPct val="90000"/>
              </a:lnSpc>
              <a:spcAft>
                <a:spcPts val="600"/>
              </a:spcAft>
              <a:buClr>
                <a:schemeClr val="accent6">
                  <a:lumMod val="75000"/>
                </a:schemeClr>
              </a:buClr>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Despite the ongoing designation of cannabis (non-hemp) as an illegal Schedule1 drug at the federal level, beginning approximately in 1996 with the passage of California’s Proposition 215 (California’s Compassionate Use Act permitting the use of medical cannabis) states and other jurisdictions have continued to pass and implement policies conflicting with federal law. By 2018, a majority of states had legalized medical cannabis. Also, beginning in 2012, the states of Colorado and Washington legalized the recreational use of marijuana and currently more than a third of the states have followed suit.</a:t>
            </a:r>
          </a:p>
          <a:p>
            <a:pPr marL="285750" indent="-228600">
              <a:lnSpc>
                <a:spcPct val="90000"/>
              </a:lnSpc>
              <a:spcAft>
                <a:spcPts val="600"/>
              </a:spcAft>
              <a:buClr>
                <a:schemeClr val="accent6">
                  <a:lumMod val="75000"/>
                </a:schemeClr>
              </a:buClr>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The Hemp Farming Act of 2018, at the federal level, also removed hemp (defined as cannabis with less than 0.3% THC) as a Schedule 1 controlled substance and made it an ordinary agricultural commodity.</a:t>
            </a:r>
          </a:p>
          <a:p>
            <a:pPr marL="285750" indent="-228600">
              <a:lnSpc>
                <a:spcPct val="90000"/>
              </a:lnSpc>
              <a:spcAft>
                <a:spcPts val="600"/>
              </a:spcAft>
              <a:buClr>
                <a:schemeClr val="accent6">
                  <a:lumMod val="75000"/>
                </a:schemeClr>
              </a:buClr>
              <a:buFont typeface="Arial" panose="020B0604020202020204" pitchFamily="34" charset="0"/>
              <a:buChar char="•"/>
            </a:pPr>
            <a:endParaRPr lang="en-US" sz="15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071141F-C508-4D2F-8ED5-F33079530A8A}"/>
              </a:ext>
            </a:extLst>
          </p:cNvPr>
          <p:cNvPicPr>
            <a:picLocks noChangeAspect="1"/>
          </p:cNvPicPr>
          <p:nvPr/>
        </p:nvPicPr>
        <p:blipFill rotWithShape="1">
          <a:blip r:embed="rId2"/>
          <a:srcRect t="3078" r="1" b="5233"/>
          <a:stretch/>
        </p:blipFill>
        <p:spPr>
          <a:xfrm>
            <a:off x="7199440" y="10"/>
            <a:ext cx="4992560" cy="6857990"/>
          </a:xfrm>
          <a:prstGeom prst="rect">
            <a:avLst/>
          </a:prstGeom>
          <a:effectLst/>
        </p:spPr>
      </p:pic>
    </p:spTree>
    <p:extLst>
      <p:ext uri="{BB962C8B-B14F-4D97-AF65-F5344CB8AC3E}">
        <p14:creationId xmlns:p14="http://schemas.microsoft.com/office/powerpoint/2010/main" val="2602473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lue and white abstract painting">
            <a:extLst>
              <a:ext uri="{FF2B5EF4-FFF2-40B4-BE49-F238E27FC236}">
                <a16:creationId xmlns:a16="http://schemas.microsoft.com/office/drawing/2014/main" id="{F6D7FA90-E35F-4163-AEA8-005EC9FD85F3}"/>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12360" b="3371"/>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AF214F-30E2-42A9-81E7-84D3065A1B09}"/>
              </a:ext>
            </a:extLst>
          </p:cNvPr>
          <p:cNvSpPr txBox="1"/>
          <p:nvPr/>
        </p:nvSpPr>
        <p:spPr>
          <a:xfrm>
            <a:off x="838200" y="244244"/>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solidFill>
                  <a:srgbClr val="FFFFFF"/>
                </a:solidFill>
                <a:effectLst/>
                <a:latin typeface="Times New Roman" panose="02020603050405020304" pitchFamily="18" charset="0"/>
                <a:ea typeface="+mj-ea"/>
                <a:cs typeface="Times New Roman" panose="02020603050405020304" pitchFamily="18" charset="0"/>
              </a:rPr>
              <a:t>Cannabis Internationally</a:t>
            </a:r>
          </a:p>
        </p:txBody>
      </p:sp>
      <p:sp>
        <p:nvSpPr>
          <p:cNvPr id="3" name="TextBox 2">
            <a:extLst>
              <a:ext uri="{FF2B5EF4-FFF2-40B4-BE49-F238E27FC236}">
                <a16:creationId xmlns:a16="http://schemas.microsoft.com/office/drawing/2014/main" id="{D34476B8-210D-4D48-A03E-8EEC04FE7375}"/>
              </a:ext>
            </a:extLst>
          </p:cNvPr>
          <p:cNvSpPr txBox="1"/>
          <p:nvPr/>
        </p:nvSpPr>
        <p:spPr>
          <a:xfrm>
            <a:off x="838200" y="1814050"/>
            <a:ext cx="10515600" cy="4351338"/>
          </a:xfrm>
          <a:prstGeom prst="rect">
            <a:avLst/>
          </a:prstGeom>
        </p:spPr>
        <p:txBody>
          <a:bodyPr vert="horz" lIns="91440" tIns="45720" rIns="91440" bIns="45720" rtlCol="0">
            <a:normAutofit lnSpcReduction="10000"/>
          </a:bodyPr>
          <a:lstStyle/>
          <a:p>
            <a:pPr marL="285750" indent="-228600">
              <a:lnSpc>
                <a:spcPct val="90000"/>
              </a:lnSpc>
              <a:spcAft>
                <a:spcPts val="600"/>
              </a:spcAft>
              <a:buClr>
                <a:schemeClr val="tx1"/>
              </a:buClr>
              <a:buFont typeface="Arial" panose="020B0604020202020204" pitchFamily="34" charset="0"/>
              <a:buChar char="•"/>
            </a:pPr>
            <a:r>
              <a:rPr lang="en-US" sz="1700" dirty="0">
                <a:solidFill>
                  <a:srgbClr val="FFFFFF"/>
                </a:solidFill>
                <a:latin typeface="Times New Roman" panose="02020603050405020304" pitchFamily="18" charset="0"/>
                <a:cs typeface="Times New Roman" panose="02020603050405020304" pitchFamily="18" charset="0"/>
              </a:rPr>
              <a:t>Have to be careful to not generalize the international market for cannabis and the status of its legality country to country.</a:t>
            </a:r>
          </a:p>
          <a:p>
            <a:pPr marL="285750" indent="-228600">
              <a:lnSpc>
                <a:spcPct val="90000"/>
              </a:lnSpc>
              <a:spcAft>
                <a:spcPts val="600"/>
              </a:spcAft>
              <a:buClr>
                <a:schemeClr val="tx1"/>
              </a:buClr>
              <a:buFont typeface="Arial" panose="020B0604020202020204" pitchFamily="34" charset="0"/>
              <a:buChar char="•"/>
            </a:pPr>
            <a:r>
              <a:rPr lang="en-US" sz="1700" dirty="0">
                <a:solidFill>
                  <a:srgbClr val="FFFFFF"/>
                </a:solidFill>
                <a:latin typeface="Times New Roman" panose="02020603050405020304" pitchFamily="18" charset="0"/>
                <a:cs typeface="Times New Roman" panose="02020603050405020304" pitchFamily="18" charset="0"/>
              </a:rPr>
              <a:t>The legality of cannabis for medical and recreational  use, CBD and its infusion into edibles, and hemp and hemp products varies by country, in terms of possession, cultivation, distribution, and consumption (from a medical standpoint and what medical conditions it can be useful for). Cannabis, in general, is highly regulated worldwide.</a:t>
            </a:r>
          </a:p>
          <a:p>
            <a:pPr marL="285750" indent="-228600">
              <a:lnSpc>
                <a:spcPct val="90000"/>
              </a:lnSpc>
              <a:spcAft>
                <a:spcPts val="600"/>
              </a:spcAft>
              <a:buClr>
                <a:schemeClr val="tx1"/>
              </a:buClr>
              <a:buFont typeface="Arial" panose="020B0604020202020204" pitchFamily="34" charset="0"/>
              <a:buChar char="•"/>
            </a:pPr>
            <a:r>
              <a:rPr lang="en-US" sz="1700" dirty="0">
                <a:solidFill>
                  <a:srgbClr val="FFFFFF"/>
                </a:solidFill>
                <a:latin typeface="Times New Roman" panose="02020603050405020304" pitchFamily="18" charset="0"/>
                <a:cs typeface="Times New Roman" panose="02020603050405020304" pitchFamily="18" charset="0"/>
              </a:rPr>
              <a:t>A review of  a majority of countries does lead to one notable generalization and that is how they treat cannabis for medicinal and recreational use. The differing approaches can be generally summarized as follows:</a:t>
            </a:r>
          </a:p>
          <a:p>
            <a:pPr marL="742950" lvl="1" indent="-228600">
              <a:lnSpc>
                <a:spcPct val="90000"/>
              </a:lnSpc>
              <a:spcAft>
                <a:spcPts val="600"/>
              </a:spcAft>
              <a:buClr>
                <a:schemeClr val="tx1"/>
              </a:buClr>
              <a:buFont typeface="Arial" panose="020B0604020202020204" pitchFamily="34" charset="0"/>
              <a:buChar char="•"/>
            </a:pPr>
            <a:r>
              <a:rPr lang="en-US" sz="1700" dirty="0">
                <a:solidFill>
                  <a:srgbClr val="FFFFFF"/>
                </a:solidFill>
                <a:latin typeface="Times New Roman" panose="02020603050405020304" pitchFamily="18" charset="0"/>
                <a:cs typeface="Times New Roman" panose="02020603050405020304" pitchFamily="18" charset="0"/>
              </a:rPr>
              <a:t>Illegal for all purposes including both medical and recreational (particularly in most Asian countries, a number of African countries, and most Middle Eastern countries, with the exception of Israel)</a:t>
            </a:r>
          </a:p>
          <a:p>
            <a:pPr marL="742950" lvl="1" indent="-228600">
              <a:lnSpc>
                <a:spcPct val="90000"/>
              </a:lnSpc>
              <a:spcAft>
                <a:spcPts val="600"/>
              </a:spcAft>
              <a:buClr>
                <a:schemeClr val="tx1"/>
              </a:buClr>
              <a:buFont typeface="Arial" panose="020B0604020202020204" pitchFamily="34" charset="0"/>
              <a:buChar char="•"/>
            </a:pPr>
            <a:r>
              <a:rPr lang="en-US" sz="1700" dirty="0">
                <a:solidFill>
                  <a:srgbClr val="FFFFFF"/>
                </a:solidFill>
                <a:latin typeface="Times New Roman" panose="02020603050405020304" pitchFamily="18" charset="0"/>
                <a:cs typeface="Times New Roman" panose="02020603050405020304" pitchFamily="18" charset="0"/>
              </a:rPr>
              <a:t>Decriminalized recreationally and legal medically (such as Argentina, Australia, Brazil, Uruguay, Mexico [with various limitations], Colombia, Israel, Luxembourg, Peru, Portugal, South Africa, Spain, and Switzerland)</a:t>
            </a:r>
          </a:p>
          <a:p>
            <a:pPr marL="742950" lvl="1" indent="-228600">
              <a:lnSpc>
                <a:spcPct val="90000"/>
              </a:lnSpc>
              <a:spcAft>
                <a:spcPts val="600"/>
              </a:spcAft>
              <a:buClr>
                <a:schemeClr val="tx1"/>
              </a:buClr>
              <a:buFont typeface="Arial" panose="020B0604020202020204" pitchFamily="34" charset="0"/>
              <a:buChar char="•"/>
            </a:pPr>
            <a:r>
              <a:rPr lang="en-US" sz="1700" dirty="0">
                <a:solidFill>
                  <a:srgbClr val="FFFFFF"/>
                </a:solidFill>
                <a:latin typeface="Times New Roman" panose="02020603050405020304" pitchFamily="18" charset="0"/>
                <a:cs typeface="Times New Roman" panose="02020603050405020304" pitchFamily="18" charset="0"/>
              </a:rPr>
              <a:t>Legal recreationally and medically (Canada, the Netherlands, Malta, a notable number of states in, or territories of, the United States)</a:t>
            </a:r>
          </a:p>
          <a:p>
            <a:pPr marL="288925" lvl="1" indent="-228600">
              <a:lnSpc>
                <a:spcPct val="90000"/>
              </a:lnSpc>
              <a:spcAft>
                <a:spcPts val="600"/>
              </a:spcAft>
              <a:buClr>
                <a:schemeClr val="tx1"/>
              </a:buClr>
              <a:buFont typeface="Arial" panose="020B0604020202020204" pitchFamily="34" charset="0"/>
              <a:buChar char="•"/>
            </a:pPr>
            <a:r>
              <a:rPr lang="en-US" sz="1700" dirty="0">
                <a:solidFill>
                  <a:srgbClr val="FFFFFF"/>
                </a:solidFill>
                <a:latin typeface="Times New Roman" panose="02020603050405020304" pitchFamily="18" charset="0"/>
                <a:cs typeface="Times New Roman" panose="02020603050405020304" pitchFamily="18" charset="0"/>
              </a:rPr>
              <a:t>Various of the countries in the European Union, particularly Germany and Italy, have legalized cannabis use medicinally and have indicated the possibility of moving towards legalized recreational use too. The United Kingdom, Ireland, and France allow medical cannabis use but not recreational.</a:t>
            </a:r>
          </a:p>
        </p:txBody>
      </p:sp>
    </p:spTree>
    <p:extLst>
      <p:ext uri="{BB962C8B-B14F-4D97-AF65-F5344CB8AC3E}">
        <p14:creationId xmlns:p14="http://schemas.microsoft.com/office/powerpoint/2010/main" val="310511389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30D6772-5550-42D5-B8BC-CDE283656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7DB0DD1-0F30-4B7E-A6DC-3DDA7D5B3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8CB40E2-48AE-47C7-8B3A-0C8D9FC0EFCF}"/>
              </a:ext>
            </a:extLst>
          </p:cNvPr>
          <p:cNvPicPr>
            <a:picLocks noChangeAspect="1"/>
          </p:cNvPicPr>
          <p:nvPr/>
        </p:nvPicPr>
        <p:blipFill rotWithShape="1">
          <a:blip r:embed="rId2">
            <a:alphaModFix amt="70000"/>
          </a:blip>
          <a:srcRect t="20869" b="36943"/>
          <a:stretch/>
        </p:blipFill>
        <p:spPr>
          <a:xfrm>
            <a:off x="-1" y="10"/>
            <a:ext cx="12192001" cy="6857990"/>
          </a:xfrm>
          <a:prstGeom prst="rect">
            <a:avLst/>
          </a:prstGeom>
        </p:spPr>
      </p:pic>
      <p:sp>
        <p:nvSpPr>
          <p:cNvPr id="3" name="TextBox 2">
            <a:extLst>
              <a:ext uri="{FF2B5EF4-FFF2-40B4-BE49-F238E27FC236}">
                <a16:creationId xmlns:a16="http://schemas.microsoft.com/office/drawing/2014/main" id="{D34476B8-210D-4D48-A03E-8EEC04FE7375}"/>
              </a:ext>
            </a:extLst>
          </p:cNvPr>
          <p:cNvSpPr txBox="1"/>
          <p:nvPr/>
        </p:nvSpPr>
        <p:spPr>
          <a:xfrm>
            <a:off x="995423" y="1211957"/>
            <a:ext cx="10556114" cy="5089027"/>
          </a:xfrm>
          <a:prstGeom prst="rect">
            <a:avLst/>
          </a:prstGeom>
        </p:spPr>
        <p:txBody>
          <a:bodyPr vert="horz" lIns="91440" tIns="45720" rIns="91440" bIns="45720" rtlCol="0">
            <a:noAutofit/>
          </a:bodyPr>
          <a:lstStyle/>
          <a:p>
            <a:pPr marL="285750" indent="-228600">
              <a:lnSpc>
                <a:spcPct val="90000"/>
              </a:lnSpc>
              <a:spcAft>
                <a:spcPts val="600"/>
              </a:spcAft>
              <a:buClr>
                <a:schemeClr val="bg1"/>
              </a:buClr>
              <a:buFont typeface="Arial" panose="020B0604020202020204" pitchFamily="34" charset="0"/>
              <a:buChar char="•"/>
            </a:pPr>
            <a:r>
              <a:rPr lang="en-US" sz="1700" dirty="0">
                <a:solidFill>
                  <a:srgbClr val="FFFFFF"/>
                </a:solidFill>
                <a:latin typeface="Times New Roman" panose="02020603050405020304" pitchFamily="18" charset="0"/>
                <a:cs typeface="Times New Roman" panose="02020603050405020304" pitchFamily="18" charset="0"/>
              </a:rPr>
              <a:t>A number of countries allow hemp cultivation and hemp-based products with little or negligible THC. Hemp cultivation increased almost 60% in European Union countries from 2015 to 2019 growing from 95,000 tons to 150,000 tons, with France generating more than 70% of that production.</a:t>
            </a:r>
          </a:p>
          <a:p>
            <a:pPr marL="285750" indent="-228600">
              <a:lnSpc>
                <a:spcPct val="90000"/>
              </a:lnSpc>
              <a:spcAft>
                <a:spcPts val="600"/>
              </a:spcAft>
              <a:buClr>
                <a:schemeClr val="bg1"/>
              </a:buClr>
              <a:buFont typeface="Arial" panose="020B0604020202020204" pitchFamily="34" charset="0"/>
              <a:buChar char="•"/>
            </a:pPr>
            <a:r>
              <a:rPr lang="en-US" sz="1700" dirty="0">
                <a:solidFill>
                  <a:srgbClr val="FFFFFF"/>
                </a:solidFill>
                <a:latin typeface="Times New Roman" panose="02020603050405020304" pitchFamily="18" charset="0"/>
                <a:cs typeface="Times New Roman" panose="02020603050405020304" pitchFamily="18" charset="0"/>
              </a:rPr>
              <a:t>Internationally, the manufacture and sale of consumer products with CBD has also been much more accepted with the exception of:</a:t>
            </a:r>
          </a:p>
          <a:p>
            <a:pPr marL="742950" lvl="1" indent="-228600">
              <a:lnSpc>
                <a:spcPct val="90000"/>
              </a:lnSpc>
              <a:spcAft>
                <a:spcPts val="600"/>
              </a:spcAft>
              <a:buClr>
                <a:schemeClr val="bg1"/>
              </a:buClr>
              <a:buFont typeface="Arial" panose="020B0604020202020204" pitchFamily="34" charset="0"/>
              <a:buChar char="•"/>
            </a:pPr>
            <a:r>
              <a:rPr lang="en-US" sz="1700" dirty="0">
                <a:solidFill>
                  <a:srgbClr val="FFFFFF"/>
                </a:solidFill>
                <a:latin typeface="Times New Roman" panose="02020603050405020304" pitchFamily="18" charset="0"/>
                <a:cs typeface="Times New Roman" panose="02020603050405020304" pitchFamily="18" charset="0"/>
              </a:rPr>
              <a:t>Infused edibles</a:t>
            </a:r>
          </a:p>
          <a:p>
            <a:pPr marL="742950" lvl="1" indent="-228600">
              <a:lnSpc>
                <a:spcPct val="90000"/>
              </a:lnSpc>
              <a:spcAft>
                <a:spcPts val="600"/>
              </a:spcAft>
              <a:buClr>
                <a:schemeClr val="bg1"/>
              </a:buClr>
              <a:buFont typeface="Arial" panose="020B0604020202020204" pitchFamily="34" charset="0"/>
              <a:buChar char="•"/>
            </a:pPr>
            <a:r>
              <a:rPr lang="en-US" sz="1700" dirty="0">
                <a:solidFill>
                  <a:srgbClr val="FFFFFF"/>
                </a:solidFill>
                <a:latin typeface="Times New Roman" panose="02020603050405020304" pitchFamily="18" charset="0"/>
                <a:cs typeface="Times New Roman" panose="02020603050405020304" pitchFamily="18" charset="0"/>
              </a:rPr>
              <a:t>Products making unsubstantiated medical or therapeutic claims</a:t>
            </a:r>
          </a:p>
          <a:p>
            <a:pPr marL="285750" indent="-228600">
              <a:lnSpc>
                <a:spcPct val="90000"/>
              </a:lnSpc>
              <a:spcAft>
                <a:spcPts val="600"/>
              </a:spcAft>
              <a:buClr>
                <a:schemeClr val="bg1"/>
              </a:buClr>
              <a:buFont typeface="Arial" panose="020B0604020202020204" pitchFamily="34" charset="0"/>
              <a:buChar char="•"/>
            </a:pPr>
            <a:r>
              <a:rPr lang="en-US" sz="1700" dirty="0">
                <a:solidFill>
                  <a:srgbClr val="FFFFFF"/>
                </a:solidFill>
                <a:latin typeface="Times New Roman" panose="02020603050405020304" pitchFamily="18" charset="0"/>
                <a:cs typeface="Times New Roman" panose="02020603050405020304" pitchFamily="18" charset="0"/>
              </a:rPr>
              <a:t>The policies in most countries are regulated by three United Nations treatises:</a:t>
            </a:r>
          </a:p>
          <a:p>
            <a:pPr marL="742950" lvl="1" indent="-228600">
              <a:lnSpc>
                <a:spcPct val="90000"/>
              </a:lnSpc>
              <a:spcAft>
                <a:spcPts val="600"/>
              </a:spcAft>
              <a:buClr>
                <a:schemeClr val="bg1"/>
              </a:buClr>
              <a:buFont typeface="Arial" panose="020B0604020202020204" pitchFamily="34" charset="0"/>
              <a:buChar char="•"/>
            </a:pPr>
            <a:r>
              <a:rPr lang="en-US" sz="1700" dirty="0">
                <a:solidFill>
                  <a:srgbClr val="FFFFFF"/>
                </a:solidFill>
                <a:latin typeface="Times New Roman" panose="02020603050405020304" pitchFamily="18" charset="0"/>
                <a:cs typeface="Times New Roman" panose="02020603050405020304" pitchFamily="18" charset="0"/>
              </a:rPr>
              <a:t>The 1961 Single Convention on Narcotic Drugs</a:t>
            </a:r>
          </a:p>
          <a:p>
            <a:pPr marL="1200150" lvl="2" indent="-228600">
              <a:lnSpc>
                <a:spcPct val="90000"/>
              </a:lnSpc>
              <a:spcAft>
                <a:spcPts val="600"/>
              </a:spcAft>
              <a:buClr>
                <a:schemeClr val="bg1"/>
              </a:buClr>
              <a:buFont typeface="Arial" panose="020B0604020202020204" pitchFamily="34" charset="0"/>
              <a:buChar char="•"/>
            </a:pPr>
            <a:r>
              <a:rPr lang="en-US" sz="1700" dirty="0">
                <a:solidFill>
                  <a:srgbClr val="FFFFFF"/>
                </a:solidFill>
                <a:latin typeface="Times New Roman" panose="02020603050405020304" pitchFamily="18" charset="0"/>
                <a:cs typeface="Times New Roman" panose="02020603050405020304" pitchFamily="18" charset="0"/>
              </a:rPr>
              <a:t>Has been used as the basis for the standardization of national drug-control laws (incl. the CSA in the U.S.)</a:t>
            </a:r>
          </a:p>
          <a:p>
            <a:pPr marL="1200150" lvl="2" indent="-228600">
              <a:lnSpc>
                <a:spcPct val="90000"/>
              </a:lnSpc>
              <a:spcAft>
                <a:spcPts val="600"/>
              </a:spcAft>
              <a:buClr>
                <a:schemeClr val="bg1"/>
              </a:buClr>
              <a:buFont typeface="Arial" panose="020B0604020202020204" pitchFamily="34" charset="0"/>
              <a:buChar char="•"/>
            </a:pPr>
            <a:r>
              <a:rPr lang="en-US" sz="1700" dirty="0">
                <a:solidFill>
                  <a:srgbClr val="FFFFFF"/>
                </a:solidFill>
                <a:latin typeface="Times New Roman" panose="02020603050405020304" pitchFamily="18" charset="0"/>
                <a:cs typeface="Times New Roman" panose="02020603050405020304" pitchFamily="18" charset="0"/>
              </a:rPr>
              <a:t>Categorizes cannabis as a Schedule 1 drug</a:t>
            </a:r>
          </a:p>
          <a:p>
            <a:pPr marL="1200150" lvl="2" indent="-228600">
              <a:lnSpc>
                <a:spcPct val="90000"/>
              </a:lnSpc>
              <a:spcAft>
                <a:spcPts val="600"/>
              </a:spcAft>
              <a:buClr>
                <a:schemeClr val="bg1"/>
              </a:buClr>
              <a:buFont typeface="Arial" panose="020B0604020202020204" pitchFamily="34" charset="0"/>
              <a:buChar char="•"/>
            </a:pPr>
            <a:r>
              <a:rPr lang="en-US" sz="1700" dirty="0">
                <a:solidFill>
                  <a:srgbClr val="FFFFFF"/>
                </a:solidFill>
                <a:latin typeface="Times New Roman" panose="02020603050405020304" pitchFamily="18" charset="0"/>
                <a:cs typeface="Times New Roman" panose="02020603050405020304" pitchFamily="18" charset="0"/>
              </a:rPr>
              <a:t>But also affirms repeatedly the importance of medical use of controlled substances</a:t>
            </a:r>
          </a:p>
          <a:p>
            <a:pPr marL="742950" lvl="1" indent="-228600">
              <a:lnSpc>
                <a:spcPct val="90000"/>
              </a:lnSpc>
              <a:spcAft>
                <a:spcPts val="600"/>
              </a:spcAft>
              <a:buClr>
                <a:schemeClr val="bg1"/>
              </a:buClr>
              <a:buFont typeface="Arial" panose="020B0604020202020204" pitchFamily="34" charset="0"/>
              <a:buChar char="•"/>
            </a:pPr>
            <a:r>
              <a:rPr lang="en-US" sz="1700" dirty="0">
                <a:solidFill>
                  <a:srgbClr val="FFFFFF"/>
                </a:solidFill>
                <a:latin typeface="Times New Roman" panose="02020603050405020304" pitchFamily="18" charset="0"/>
                <a:cs typeface="Times New Roman" panose="02020603050405020304" pitchFamily="18" charset="0"/>
              </a:rPr>
              <a:t>The 1971 Convention on Psychotropic Substances</a:t>
            </a:r>
          </a:p>
          <a:p>
            <a:pPr marL="1200150" lvl="2" indent="-228600">
              <a:lnSpc>
                <a:spcPct val="90000"/>
              </a:lnSpc>
              <a:spcAft>
                <a:spcPts val="600"/>
              </a:spcAft>
              <a:buClr>
                <a:schemeClr val="bg1"/>
              </a:buClr>
              <a:buFont typeface="Arial" panose="020B0604020202020204" pitchFamily="34" charset="0"/>
              <a:buChar char="•"/>
            </a:pPr>
            <a:r>
              <a:rPr lang="en-US" sz="1700" dirty="0">
                <a:solidFill>
                  <a:srgbClr val="FFFFFF"/>
                </a:solidFill>
                <a:latin typeface="Times New Roman" panose="02020603050405020304" pitchFamily="18" charset="0"/>
                <a:cs typeface="Times New Roman" panose="02020603050405020304" pitchFamily="18" charset="0"/>
              </a:rPr>
              <a:t>Designed to control psychoactive drugs like amphetamine stimulants, barbiturates, and psychedelics</a:t>
            </a:r>
          </a:p>
          <a:p>
            <a:pPr marL="742950" lvl="1" indent="-228600">
              <a:lnSpc>
                <a:spcPct val="90000"/>
              </a:lnSpc>
              <a:spcAft>
                <a:spcPts val="600"/>
              </a:spcAft>
              <a:buClr>
                <a:schemeClr val="bg1"/>
              </a:buClr>
              <a:buFont typeface="Arial" panose="020B0604020202020204" pitchFamily="34" charset="0"/>
              <a:buChar char="•"/>
            </a:pPr>
            <a:r>
              <a:rPr lang="en-US" sz="1700" dirty="0">
                <a:solidFill>
                  <a:srgbClr val="FFFFFF"/>
                </a:solidFill>
                <a:latin typeface="Times New Roman" panose="02020603050405020304" pitchFamily="18" charset="0"/>
                <a:cs typeface="Times New Roman" panose="02020603050405020304" pitchFamily="18" charset="0"/>
              </a:rPr>
              <a:t>The 1988 Convention Against Illicit Traffic in Narcotic Drugs and Psychotropic Substances</a:t>
            </a:r>
          </a:p>
          <a:p>
            <a:pPr marL="1200150" lvl="2" indent="-228600">
              <a:lnSpc>
                <a:spcPct val="90000"/>
              </a:lnSpc>
              <a:spcAft>
                <a:spcPts val="600"/>
              </a:spcAft>
              <a:buClr>
                <a:schemeClr val="bg1"/>
              </a:buClr>
              <a:buFont typeface="Arial" panose="020B0604020202020204" pitchFamily="34" charset="0"/>
              <a:buChar char="•"/>
            </a:pPr>
            <a:r>
              <a:rPr lang="en-US" sz="1700" dirty="0">
                <a:solidFill>
                  <a:srgbClr val="FFFFFF"/>
                </a:solidFill>
                <a:latin typeface="Times New Roman" panose="02020603050405020304" pitchFamily="18" charset="0"/>
                <a:cs typeface="Times New Roman" panose="02020603050405020304" pitchFamily="18" charset="0"/>
              </a:rPr>
              <a:t>Drafted in attempt to provide greater enforcement against illegal drug trafficking, especially through organized crime, as part of the “war on drugs”</a:t>
            </a:r>
          </a:p>
          <a:p>
            <a:pPr marL="285750" indent="-228600">
              <a:lnSpc>
                <a:spcPct val="90000"/>
              </a:lnSpc>
              <a:spcAft>
                <a:spcPts val="600"/>
              </a:spcAft>
              <a:buClr>
                <a:schemeClr val="bg1"/>
              </a:buClr>
              <a:buFont typeface="Arial" panose="020B0604020202020204" pitchFamily="34" charset="0"/>
              <a:buChar char="•"/>
            </a:pPr>
            <a:endParaRPr lang="en-US" sz="1700" dirty="0">
              <a:solidFill>
                <a:srgbClr val="FFFFFF"/>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B81D48A-248C-403E-A21B-448EE0603944}"/>
              </a:ext>
            </a:extLst>
          </p:cNvPr>
          <p:cNvSpPr txBox="1"/>
          <p:nvPr/>
        </p:nvSpPr>
        <p:spPr>
          <a:xfrm>
            <a:off x="7077764" y="348671"/>
            <a:ext cx="5111188" cy="1071631"/>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400" dirty="0">
                <a:solidFill>
                  <a:srgbClr val="FFFFFF"/>
                </a:solidFill>
                <a:effectLst/>
                <a:latin typeface="Times New Roman" panose="02020603050405020304" pitchFamily="18" charset="0"/>
                <a:ea typeface="+mj-ea"/>
                <a:cs typeface="Times New Roman" panose="02020603050405020304" pitchFamily="18" charset="0"/>
              </a:rPr>
              <a:t>Cannabis Internationally (cont’d)</a:t>
            </a:r>
          </a:p>
        </p:txBody>
      </p:sp>
    </p:spTree>
    <p:extLst>
      <p:ext uri="{BB962C8B-B14F-4D97-AF65-F5344CB8AC3E}">
        <p14:creationId xmlns:p14="http://schemas.microsoft.com/office/powerpoint/2010/main" val="3056939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0D6772-5550-42D5-B8BC-CDE283656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7DB0DD1-0F30-4B7E-A6DC-3DDA7D5B3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17649C0-7D55-4AD7-82F5-3770D11E055C}"/>
              </a:ext>
            </a:extLst>
          </p:cNvPr>
          <p:cNvPicPr>
            <a:picLocks noChangeAspect="1"/>
          </p:cNvPicPr>
          <p:nvPr/>
        </p:nvPicPr>
        <p:blipFill rotWithShape="1">
          <a:blip r:embed="rId2">
            <a:alphaModFix amt="60000"/>
          </a:blip>
          <a:srcRect l="6885" r="6448" b="-1"/>
          <a:stretch/>
        </p:blipFill>
        <p:spPr>
          <a:xfrm>
            <a:off x="-1" y="10"/>
            <a:ext cx="12192001" cy="6857990"/>
          </a:xfrm>
          <a:prstGeom prst="rect">
            <a:avLst/>
          </a:prstGeom>
        </p:spPr>
      </p:pic>
      <p:sp>
        <p:nvSpPr>
          <p:cNvPr id="2" name="TextBox 1">
            <a:extLst>
              <a:ext uri="{FF2B5EF4-FFF2-40B4-BE49-F238E27FC236}">
                <a16:creationId xmlns:a16="http://schemas.microsoft.com/office/drawing/2014/main" id="{A6AF214F-30E2-42A9-81E7-84D3065A1B09}"/>
              </a:ext>
            </a:extLst>
          </p:cNvPr>
          <p:cNvSpPr txBox="1"/>
          <p:nvPr/>
        </p:nvSpPr>
        <p:spPr>
          <a:xfrm>
            <a:off x="7077764" y="348671"/>
            <a:ext cx="5111188" cy="1071631"/>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400" dirty="0">
                <a:solidFill>
                  <a:srgbClr val="FFFFFF"/>
                </a:solidFill>
                <a:effectLst/>
                <a:latin typeface="Times New Roman" panose="02020603050405020304" pitchFamily="18" charset="0"/>
                <a:ea typeface="+mj-ea"/>
                <a:cs typeface="Times New Roman" panose="02020603050405020304" pitchFamily="18" charset="0"/>
              </a:rPr>
              <a:t>Cannabis Internationally (cont’d)</a:t>
            </a:r>
          </a:p>
        </p:txBody>
      </p:sp>
      <p:sp>
        <p:nvSpPr>
          <p:cNvPr id="3" name="TextBox 2">
            <a:extLst>
              <a:ext uri="{FF2B5EF4-FFF2-40B4-BE49-F238E27FC236}">
                <a16:creationId xmlns:a16="http://schemas.microsoft.com/office/drawing/2014/main" id="{D34476B8-210D-4D48-A03E-8EEC04FE7375}"/>
              </a:ext>
            </a:extLst>
          </p:cNvPr>
          <p:cNvSpPr txBox="1"/>
          <p:nvPr/>
        </p:nvSpPr>
        <p:spPr>
          <a:xfrm>
            <a:off x="983849" y="1599710"/>
            <a:ext cx="9919504" cy="4525700"/>
          </a:xfrm>
          <a:prstGeom prst="rect">
            <a:avLst/>
          </a:prstGeom>
        </p:spPr>
        <p:txBody>
          <a:bodyPr vert="horz" lIns="91440" tIns="45720" rIns="91440" bIns="45720" rtlCol="0">
            <a:noAutofit/>
          </a:bodyPr>
          <a:lstStyle/>
          <a:p>
            <a:pPr marL="285750" indent="-228600">
              <a:lnSpc>
                <a:spcPct val="90000"/>
              </a:lnSpc>
              <a:spcAft>
                <a:spcPts val="600"/>
              </a:spcAft>
              <a:buClr>
                <a:schemeClr val="bg1"/>
              </a:buClr>
              <a:buFont typeface="Arial" panose="020B0604020202020204" pitchFamily="34" charset="0"/>
              <a:buChar char="•"/>
            </a:pPr>
            <a:r>
              <a:rPr lang="en-US" sz="1700" dirty="0">
                <a:solidFill>
                  <a:srgbClr val="FFFFFF"/>
                </a:solidFill>
                <a:latin typeface="Times New Roman" panose="02020603050405020304" pitchFamily="18" charset="0"/>
                <a:cs typeface="Times New Roman" panose="02020603050405020304" pitchFamily="18" charset="0"/>
              </a:rPr>
              <a:t>Even with the European Union driving principals of free movement of goods among the EU countries and the development of a single EU market, there is no one European cannabis market. There are few, if any, uniform sets of laws or regulations concerning cannabis by and between the EU member states. Instead, the cannabis market, and the corresponding regulations and criminal laws, vary from member state to member state. That applies to the three primary cannabis markets:</a:t>
            </a:r>
          </a:p>
          <a:p>
            <a:pPr marL="742950" lvl="1" indent="-228600">
              <a:lnSpc>
                <a:spcPct val="90000"/>
              </a:lnSpc>
              <a:spcAft>
                <a:spcPts val="600"/>
              </a:spcAft>
              <a:buClr>
                <a:schemeClr val="bg1"/>
              </a:buClr>
              <a:buFont typeface="Arial" panose="020B0604020202020204" pitchFamily="34" charset="0"/>
              <a:buChar char="•"/>
            </a:pPr>
            <a:r>
              <a:rPr lang="en-US" sz="1700" dirty="0">
                <a:solidFill>
                  <a:srgbClr val="FFFFFF"/>
                </a:solidFill>
                <a:latin typeface="Times New Roman" panose="02020603050405020304" pitchFamily="18" charset="0"/>
                <a:cs typeface="Times New Roman" panose="02020603050405020304" pitchFamily="18" charset="0"/>
              </a:rPr>
              <a:t>Medical use</a:t>
            </a:r>
          </a:p>
          <a:p>
            <a:pPr marL="742950" lvl="1" indent="-228600">
              <a:lnSpc>
                <a:spcPct val="90000"/>
              </a:lnSpc>
              <a:spcAft>
                <a:spcPts val="600"/>
              </a:spcAft>
              <a:buClr>
                <a:schemeClr val="bg1"/>
              </a:buClr>
              <a:buFont typeface="Arial" panose="020B0604020202020204" pitchFamily="34" charset="0"/>
              <a:buChar char="•"/>
            </a:pPr>
            <a:r>
              <a:rPr lang="en-US" sz="1700" dirty="0">
                <a:solidFill>
                  <a:srgbClr val="FFFFFF"/>
                </a:solidFill>
                <a:latin typeface="Times New Roman" panose="02020603050405020304" pitchFamily="18" charset="0"/>
                <a:cs typeface="Times New Roman" panose="02020603050405020304" pitchFamily="18" charset="0"/>
              </a:rPr>
              <a:t>Recreational use</a:t>
            </a:r>
          </a:p>
          <a:p>
            <a:pPr marL="742950" lvl="1" indent="-228600">
              <a:lnSpc>
                <a:spcPct val="90000"/>
              </a:lnSpc>
              <a:spcAft>
                <a:spcPts val="600"/>
              </a:spcAft>
              <a:buClr>
                <a:schemeClr val="bg1"/>
              </a:buClr>
              <a:buFont typeface="Arial" panose="020B0604020202020204" pitchFamily="34" charset="0"/>
              <a:buChar char="•"/>
            </a:pPr>
            <a:r>
              <a:rPr lang="en-US" sz="1700" dirty="0">
                <a:solidFill>
                  <a:srgbClr val="FFFFFF"/>
                </a:solidFill>
                <a:latin typeface="Times New Roman" panose="02020603050405020304" pitchFamily="18" charset="0"/>
                <a:cs typeface="Times New Roman" panose="02020603050405020304" pitchFamily="18" charset="0"/>
              </a:rPr>
              <a:t>Consumer health (especially CBD products)</a:t>
            </a:r>
          </a:p>
          <a:p>
            <a:pPr marL="285750" indent="-228600">
              <a:lnSpc>
                <a:spcPct val="90000"/>
              </a:lnSpc>
              <a:spcAft>
                <a:spcPts val="600"/>
              </a:spcAft>
              <a:buClr>
                <a:schemeClr val="bg1"/>
              </a:buClr>
              <a:buFont typeface="Arial" panose="020B0604020202020204" pitchFamily="34" charset="0"/>
              <a:buChar char="•"/>
            </a:pPr>
            <a:r>
              <a:rPr lang="en-US" sz="1700" dirty="0">
                <a:solidFill>
                  <a:srgbClr val="FFFFFF"/>
                </a:solidFill>
                <a:latin typeface="Times New Roman" panose="02020603050405020304" pitchFamily="18" charset="0"/>
                <a:cs typeface="Times New Roman" panose="02020603050405020304" pitchFamily="18" charset="0"/>
              </a:rPr>
              <a:t>Most cannabis-friendly EU countries: Netherlands, Luxembourg, Malta</a:t>
            </a:r>
          </a:p>
          <a:p>
            <a:pPr marL="285750" indent="-228600">
              <a:lnSpc>
                <a:spcPct val="90000"/>
              </a:lnSpc>
              <a:spcAft>
                <a:spcPts val="600"/>
              </a:spcAft>
              <a:buClr>
                <a:schemeClr val="bg1"/>
              </a:buClr>
              <a:buFont typeface="Arial" panose="020B0604020202020204" pitchFamily="34" charset="0"/>
              <a:buChar char="•"/>
            </a:pPr>
            <a:r>
              <a:rPr lang="en-US" sz="1700" dirty="0">
                <a:solidFill>
                  <a:srgbClr val="FFFFFF"/>
                </a:solidFill>
                <a:latin typeface="Times New Roman" panose="02020603050405020304" pitchFamily="18" charset="0"/>
                <a:cs typeface="Times New Roman" panose="02020603050405020304" pitchFamily="18" charset="0"/>
              </a:rPr>
              <a:t>EU countries becoming friendlier: Germany and Italy</a:t>
            </a:r>
          </a:p>
          <a:p>
            <a:pPr marL="285750" indent="-228600">
              <a:lnSpc>
                <a:spcPct val="90000"/>
              </a:lnSpc>
              <a:spcAft>
                <a:spcPts val="600"/>
              </a:spcAft>
              <a:buClr>
                <a:schemeClr val="bg1"/>
              </a:buClr>
              <a:buFont typeface="Arial" panose="020B0604020202020204" pitchFamily="34" charset="0"/>
              <a:buChar char="•"/>
            </a:pPr>
            <a:r>
              <a:rPr lang="en-US" sz="1700" dirty="0">
                <a:solidFill>
                  <a:srgbClr val="FFFFFF"/>
                </a:solidFill>
                <a:latin typeface="Times New Roman" panose="02020603050405020304" pitchFamily="18" charset="0"/>
                <a:cs typeface="Times New Roman" panose="02020603050405020304" pitchFamily="18" charset="0"/>
              </a:rPr>
              <a:t>EU countries decriminalizing (or lax enforcement of) personal use and legalizing medical use: Czech Republic, Estonia, Finland, France, Poland, Portugal, Slovenia, and Spain</a:t>
            </a:r>
          </a:p>
          <a:p>
            <a:pPr marL="285750" indent="-228600">
              <a:lnSpc>
                <a:spcPct val="90000"/>
              </a:lnSpc>
              <a:spcAft>
                <a:spcPts val="600"/>
              </a:spcAft>
              <a:buClr>
                <a:schemeClr val="bg1"/>
              </a:buClr>
              <a:buFont typeface="Arial" panose="020B0604020202020204" pitchFamily="34" charset="0"/>
              <a:buChar char="•"/>
            </a:pPr>
            <a:r>
              <a:rPr lang="en-US" sz="1700" dirty="0">
                <a:solidFill>
                  <a:srgbClr val="FFFFFF"/>
                </a:solidFill>
                <a:latin typeface="Times New Roman" panose="02020603050405020304" pitchFamily="18" charset="0"/>
                <a:cs typeface="Times New Roman" panose="02020603050405020304" pitchFamily="18" charset="0"/>
              </a:rPr>
              <a:t>Other international countries cannabis-friendly (to varying degrees); Canada  Australia, Argentina, Chile, Colombia, Croatia, Ecuador, Georgia, Israel, Jamaica, Mexico, Morocco, Norway, Peru, Poland, South Africa, Switzerland, United Kingdom, and Uruguay</a:t>
            </a:r>
          </a:p>
        </p:txBody>
      </p:sp>
    </p:spTree>
    <p:extLst>
      <p:ext uri="{BB962C8B-B14F-4D97-AF65-F5344CB8AC3E}">
        <p14:creationId xmlns:p14="http://schemas.microsoft.com/office/powerpoint/2010/main" val="109299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AF214F-30E2-42A9-81E7-84D3065A1B09}"/>
              </a:ext>
            </a:extLst>
          </p:cNvPr>
          <p:cNvSpPr txBox="1"/>
          <p:nvPr/>
        </p:nvSpPr>
        <p:spPr>
          <a:xfrm>
            <a:off x="8041443" y="348669"/>
            <a:ext cx="2848661" cy="1071631"/>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400" dirty="0">
                <a:effectLst/>
                <a:latin typeface="Times New Roman" panose="02020603050405020304" pitchFamily="18" charset="0"/>
                <a:ea typeface="+mj-ea"/>
                <a:cs typeface="Times New Roman" panose="02020603050405020304" pitchFamily="18" charset="0"/>
              </a:rPr>
              <a:t>Cannabis </a:t>
            </a:r>
            <a:r>
              <a:rPr lang="en-US" sz="2400" dirty="0">
                <a:latin typeface="Times New Roman" panose="02020603050405020304" pitchFamily="18" charset="0"/>
                <a:ea typeface="+mj-ea"/>
                <a:cs typeface="Times New Roman" panose="02020603050405020304" pitchFamily="18" charset="0"/>
              </a:rPr>
              <a:t>in Canada</a:t>
            </a:r>
            <a:endParaRPr lang="en-US" sz="2400" dirty="0">
              <a:effectLst/>
              <a:latin typeface="Times New Roman" panose="02020603050405020304" pitchFamily="18" charset="0"/>
              <a:ea typeface="+mj-ea"/>
              <a:cs typeface="Times New Roman" panose="02020603050405020304" pitchFamily="18" charset="0"/>
            </a:endParaRPr>
          </a:p>
        </p:txBody>
      </p:sp>
      <p:sp>
        <p:nvSpPr>
          <p:cNvPr id="3" name="TextBox 2">
            <a:extLst>
              <a:ext uri="{FF2B5EF4-FFF2-40B4-BE49-F238E27FC236}">
                <a16:creationId xmlns:a16="http://schemas.microsoft.com/office/drawing/2014/main" id="{D34476B8-210D-4D48-A03E-8EEC04FE7375}"/>
              </a:ext>
            </a:extLst>
          </p:cNvPr>
          <p:cNvSpPr txBox="1"/>
          <p:nvPr/>
        </p:nvSpPr>
        <p:spPr>
          <a:xfrm>
            <a:off x="701044" y="884486"/>
            <a:ext cx="10594808" cy="4525700"/>
          </a:xfrm>
          <a:prstGeom prst="rect">
            <a:avLst/>
          </a:prstGeom>
        </p:spPr>
        <p:txBody>
          <a:bodyPr vert="horz" lIns="91440" tIns="45720" rIns="91440" bIns="45720" rtlCol="0">
            <a:noAutofit/>
          </a:bodyPr>
          <a:lstStyle/>
          <a:p>
            <a:pPr marL="285750"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The </a:t>
            </a:r>
            <a:r>
              <a:rPr lang="en-US" sz="1700" i="1" dirty="0">
                <a:latin typeface="Times New Roman" panose="02020603050405020304" pitchFamily="18" charset="0"/>
                <a:cs typeface="Times New Roman" panose="02020603050405020304" pitchFamily="18" charset="0"/>
              </a:rPr>
              <a:t>Cannabis Act</a:t>
            </a:r>
            <a:r>
              <a:rPr lang="en-US" sz="1700" dirty="0">
                <a:latin typeface="Times New Roman" panose="02020603050405020304" pitchFamily="18" charset="0"/>
                <a:cs typeface="Times New Roman" panose="02020603050405020304" pitchFamily="18" charset="0"/>
              </a:rPr>
              <a:t> and its supporting </a:t>
            </a:r>
            <a:r>
              <a:rPr lang="en-US" sz="1700" u="sng"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regulations</a:t>
            </a:r>
            <a:r>
              <a:rPr lang="en-US" sz="1700" dirty="0">
                <a:latin typeface="Times New Roman" panose="02020603050405020304" pitchFamily="18" charset="0"/>
                <a:cs typeface="Times New Roman" panose="02020603050405020304" pitchFamily="18" charset="0"/>
              </a:rPr>
              <a:t> became effective October 17, 2018. Edibles, extracts, and topicals are all subject to a separate set of </a:t>
            </a:r>
            <a:r>
              <a:rPr lang="en-US" sz="1700"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regulations</a:t>
            </a:r>
            <a:r>
              <a:rPr lang="en-US" sz="1700" dirty="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Federal, provincial and territorial governments share responsibility for overseeing the cannabis regulation system. Health Canada is the primary regulatory body at the Federal level, however, some licensees (cultivators and processors) are also required to obtain licenses from the Canada Revenue Agency.</a:t>
            </a:r>
          </a:p>
          <a:p>
            <a:pPr marL="285750"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The Federal government's responsibilities are to set strict requirements for producers who grow and manufacture cannabis, as well as industry-wide rules and standards, including:</a:t>
            </a:r>
          </a:p>
          <a:p>
            <a:pPr marL="742950" lvl="1"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types of cannabis products available for sale</a:t>
            </a:r>
          </a:p>
          <a:p>
            <a:pPr marL="742950" lvl="1"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packaging and labelling requirements for products</a:t>
            </a:r>
          </a:p>
          <a:p>
            <a:pPr marL="742950" lvl="1"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standardized serving sizes and potency</a:t>
            </a:r>
          </a:p>
          <a:p>
            <a:pPr marL="742950" lvl="1"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prohibitions on the use of certain ingredients</a:t>
            </a:r>
          </a:p>
          <a:p>
            <a:pPr marL="742950" lvl="1"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good production practices</a:t>
            </a:r>
          </a:p>
          <a:p>
            <a:pPr marL="742950" lvl="1"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tracking requirements of cannabis from seed to sale to keep it out of the illegal market</a:t>
            </a:r>
          </a:p>
          <a:p>
            <a:pPr marL="742950" lvl="1"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restrictions on promotional activities.</a:t>
            </a:r>
          </a:p>
          <a:p>
            <a:pPr marL="285750"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Provinces and territories are responsible for developing, implementing, maintaining and enforcing systems to oversee the distribution and sale of cannabis. They are also able to add their own safety measures, such as:</a:t>
            </a:r>
          </a:p>
          <a:p>
            <a:pPr marL="742950" lvl="1"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increasing the minimum age in their province or territory (but not lowering it)</a:t>
            </a:r>
          </a:p>
          <a:p>
            <a:pPr marL="742950" lvl="1"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lowering the personal possession limit in their jurisdiction</a:t>
            </a:r>
          </a:p>
          <a:p>
            <a:pPr marL="742950" lvl="1"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creating additional rules for growing cannabis at home, such as lowering the number of plants per residence</a:t>
            </a:r>
          </a:p>
          <a:p>
            <a:pPr marL="742950" lvl="1"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restricting where adults can consume cannabis, such as in public or in vehicles. </a:t>
            </a:r>
          </a:p>
        </p:txBody>
      </p:sp>
    </p:spTree>
    <p:extLst>
      <p:ext uri="{BB962C8B-B14F-4D97-AF65-F5344CB8AC3E}">
        <p14:creationId xmlns:p14="http://schemas.microsoft.com/office/powerpoint/2010/main" val="4165954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AF214F-30E2-42A9-81E7-84D3065A1B09}"/>
              </a:ext>
            </a:extLst>
          </p:cNvPr>
          <p:cNvSpPr txBox="1"/>
          <p:nvPr/>
        </p:nvSpPr>
        <p:spPr>
          <a:xfrm>
            <a:off x="9027024" y="348669"/>
            <a:ext cx="2848661" cy="1071631"/>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400" dirty="0">
                <a:effectLst/>
                <a:latin typeface="Times New Roman" panose="02020603050405020304" pitchFamily="18" charset="0"/>
                <a:ea typeface="+mj-ea"/>
                <a:cs typeface="Times New Roman" panose="02020603050405020304" pitchFamily="18" charset="0"/>
              </a:rPr>
              <a:t>California</a:t>
            </a:r>
          </a:p>
        </p:txBody>
      </p:sp>
      <p:sp>
        <p:nvSpPr>
          <p:cNvPr id="3" name="TextBox 2">
            <a:extLst>
              <a:ext uri="{FF2B5EF4-FFF2-40B4-BE49-F238E27FC236}">
                <a16:creationId xmlns:a16="http://schemas.microsoft.com/office/drawing/2014/main" id="{D34476B8-210D-4D48-A03E-8EEC04FE7375}"/>
              </a:ext>
            </a:extLst>
          </p:cNvPr>
          <p:cNvSpPr txBox="1"/>
          <p:nvPr/>
        </p:nvSpPr>
        <p:spPr>
          <a:xfrm>
            <a:off x="701044" y="884486"/>
            <a:ext cx="9919504" cy="4525700"/>
          </a:xfrm>
          <a:prstGeom prst="rect">
            <a:avLst/>
          </a:prstGeom>
        </p:spPr>
        <p:txBody>
          <a:bodyPr vert="horz" lIns="91440" tIns="45720" rIns="91440" bIns="45720" rtlCol="0">
            <a:noAutofit/>
          </a:bodyPr>
          <a:lstStyle/>
          <a:p>
            <a:pPr marL="285750"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1996: California became the first state to allow medicinal cannabis use when voters passed the Compassionate Use Act of 1996, also referred to as Prop 215. </a:t>
            </a:r>
          </a:p>
          <a:p>
            <a:pPr marL="285750" indent="-285750" algn="just">
              <a:buFont typeface="Arial" panose="020B0604020202020204" pitchFamily="34" charset="0"/>
              <a:buChar char="•"/>
            </a:pPr>
            <a:endParaRPr lang="en-US" sz="17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2016: Voters passed Prop 64, the Adult Use of Marijuana Act (“AUMA”) which:</a:t>
            </a:r>
          </a:p>
          <a:p>
            <a:pPr marL="742950" lvl="1"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allowed adults 21+ to possess up to one ounce of cannabis and cultivate up to 6 plants for personal use, </a:t>
            </a:r>
          </a:p>
          <a:p>
            <a:pPr marL="742950" lvl="1"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gave the state the ability to regulate and tax the production, manufacture, and sale of cannabis for adult use,</a:t>
            </a:r>
          </a:p>
          <a:p>
            <a:pPr marL="742950" lvl="1"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amended criminal penalties. </a:t>
            </a:r>
          </a:p>
          <a:p>
            <a:pPr marL="285750" indent="-285750" algn="just">
              <a:buFont typeface="Arial" panose="020B0604020202020204" pitchFamily="34" charset="0"/>
              <a:buChar char="•"/>
            </a:pPr>
            <a:endParaRPr lang="en-US" sz="17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2017:  AUMA was substantially revised with the Medicinal and Adult Use Cannabis Regulation and Safety Act (“MAUCRSA”). MAUCRSA established the licensing regime and regulatory framework for cannabis operators. MAUCRSA gave three separate agencies regulatory powers - the Bureau of Cannabis Control, Department of Public Health, and Department of Food and Agriculture. These have since been consolidated – the primary regulatory body is now the Department of Cannabis Control. </a:t>
            </a:r>
          </a:p>
          <a:p>
            <a:pPr marL="742950" lvl="1"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Note: California operates on a dual licensing system. All operators must first obtain local approval before applying for State licensure. Most local jurisdictions have some sort of social equity component that aims to rectify issues created by the War on Drugs.</a:t>
            </a:r>
          </a:p>
          <a:p>
            <a:pPr marL="285750" indent="-285750" algn="just">
              <a:buFont typeface="Arial" panose="020B0604020202020204" pitchFamily="34" charset="0"/>
              <a:buChar char="•"/>
            </a:pPr>
            <a:endParaRPr lang="en-US" sz="17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2018: The recreational market officially opened for consumers. </a:t>
            </a:r>
          </a:p>
          <a:p>
            <a:pPr marL="285750" indent="-285750" algn="just">
              <a:buFont typeface="Arial" panose="020B0604020202020204" pitchFamily="34" charset="0"/>
              <a:buChar char="•"/>
            </a:pPr>
            <a:endParaRPr lang="en-US" sz="1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9071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69000" b="-6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AF214F-30E2-42A9-81E7-84D3065A1B09}"/>
              </a:ext>
            </a:extLst>
          </p:cNvPr>
          <p:cNvSpPr txBox="1"/>
          <p:nvPr/>
        </p:nvSpPr>
        <p:spPr>
          <a:xfrm>
            <a:off x="9251518" y="348669"/>
            <a:ext cx="2848661" cy="1071631"/>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400" dirty="0">
                <a:effectLst/>
                <a:latin typeface="Times New Roman" panose="02020603050405020304" pitchFamily="18" charset="0"/>
                <a:ea typeface="+mj-ea"/>
                <a:cs typeface="Times New Roman" panose="02020603050405020304" pitchFamily="18" charset="0"/>
              </a:rPr>
              <a:t>Oregon</a:t>
            </a:r>
          </a:p>
        </p:txBody>
      </p:sp>
      <p:sp>
        <p:nvSpPr>
          <p:cNvPr id="3" name="TextBox 2">
            <a:extLst>
              <a:ext uri="{FF2B5EF4-FFF2-40B4-BE49-F238E27FC236}">
                <a16:creationId xmlns:a16="http://schemas.microsoft.com/office/drawing/2014/main" id="{D34476B8-210D-4D48-A03E-8EEC04FE7375}"/>
              </a:ext>
            </a:extLst>
          </p:cNvPr>
          <p:cNvSpPr txBox="1"/>
          <p:nvPr/>
        </p:nvSpPr>
        <p:spPr>
          <a:xfrm>
            <a:off x="862822" y="961859"/>
            <a:ext cx="10356163" cy="4525700"/>
          </a:xfrm>
          <a:prstGeom prst="rect">
            <a:avLst/>
          </a:prstGeom>
        </p:spPr>
        <p:txBody>
          <a:bodyPr vert="horz" lIns="91440" tIns="45720" rIns="91440" bIns="45720" rtlCol="0">
            <a:noAutofit/>
          </a:bodyPr>
          <a:lstStyle/>
          <a:p>
            <a:pPr marL="285750"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The Oregon Legalized Marijuana Initiative, or Measure 91, was approved in 2014. The Measure legalized recreational cannabis and tasked the Oregon Liquor Control Commission (now called the Oregon Liquor and Cannabis Commission) with regulating cannabis activities. Measure 91 is also referred to as the Control, Regulation, and Taxation of Marijuana and Industrial Hemp Act of 2014. Recreational sales became legal in October 2015. </a:t>
            </a:r>
          </a:p>
          <a:p>
            <a:pPr marL="285750" indent="-285750" algn="just">
              <a:buFont typeface="Arial" panose="020B0604020202020204" pitchFamily="34" charset="0"/>
              <a:buChar char="•"/>
            </a:pPr>
            <a:endParaRPr lang="en-US" sz="17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There are 6 types of recreational cannabis licenses offered by the State of Oregon: producer (cultivation), laboratory, research, processor (manufacturing), wholesaler (distribution), and retailer. Additionally, each employee of a licensee must obtain a worker permit. </a:t>
            </a:r>
          </a:p>
          <a:p>
            <a:pPr marL="285750" indent="-285750" algn="just">
              <a:buFont typeface="Arial" panose="020B0604020202020204" pitchFamily="34" charset="0"/>
              <a:buChar char="•"/>
            </a:pPr>
            <a:endParaRPr lang="en-US" sz="17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Similar to California, Oregon law allows cities and counties to prohibit cannabis activity in their jurisdiction and local approval by way of a formal Land Use Certificate is required for State licensure. The vast majority of Oregon localities allow for cannabis activity. </a:t>
            </a:r>
          </a:p>
          <a:p>
            <a:pPr marL="285750" indent="-285750" algn="just">
              <a:buFont typeface="Arial" panose="020B0604020202020204" pitchFamily="34" charset="0"/>
              <a:buChar char="•"/>
            </a:pPr>
            <a:endParaRPr lang="en-US" sz="17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In 2019, the State’s legislature voted 18-10 to freeze cannabis production licenses (while allowing existing licensees the ability to renew). The moratorium was set to expire this year, however, the legislature is exploring extending this moratorium to 2024 by way of </a:t>
            </a:r>
            <a:r>
              <a:rPr lang="en-US" sz="1700"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HB 4016</a:t>
            </a:r>
            <a:r>
              <a:rPr lang="en-US" sz="1700" dirty="0">
                <a:latin typeface="Times New Roman" panose="02020603050405020304" pitchFamily="18" charset="0"/>
                <a:cs typeface="Times New Roman" panose="02020603050405020304" pitchFamily="18" charset="0"/>
              </a:rPr>
              <a:t>. The bill is controversial in that it would allow the regulatory body to inactivate applications submitted on or after January 2, 2022, creating serious financial consequences for applicants. </a:t>
            </a:r>
          </a:p>
        </p:txBody>
      </p:sp>
    </p:spTree>
    <p:extLst>
      <p:ext uri="{BB962C8B-B14F-4D97-AF65-F5344CB8AC3E}">
        <p14:creationId xmlns:p14="http://schemas.microsoft.com/office/powerpoint/2010/main" val="2494669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8000"/>
            <a:lum/>
          </a:blip>
          <a:srcRect/>
          <a:stretch>
            <a:fillRect t="-10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AF214F-30E2-42A9-81E7-84D3065A1B09}"/>
              </a:ext>
            </a:extLst>
          </p:cNvPr>
          <p:cNvSpPr txBox="1"/>
          <p:nvPr/>
        </p:nvSpPr>
        <p:spPr>
          <a:xfrm>
            <a:off x="8813481" y="348669"/>
            <a:ext cx="2848661" cy="1071631"/>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400" dirty="0">
                <a:effectLst/>
                <a:latin typeface="Times New Roman" panose="02020603050405020304" pitchFamily="18" charset="0"/>
                <a:ea typeface="+mj-ea"/>
                <a:cs typeface="Times New Roman" panose="02020603050405020304" pitchFamily="18" charset="0"/>
              </a:rPr>
              <a:t>Washington</a:t>
            </a:r>
          </a:p>
        </p:txBody>
      </p:sp>
      <p:sp>
        <p:nvSpPr>
          <p:cNvPr id="3" name="TextBox 2">
            <a:extLst>
              <a:ext uri="{FF2B5EF4-FFF2-40B4-BE49-F238E27FC236}">
                <a16:creationId xmlns:a16="http://schemas.microsoft.com/office/drawing/2014/main" id="{D34476B8-210D-4D48-A03E-8EEC04FE7375}"/>
              </a:ext>
            </a:extLst>
          </p:cNvPr>
          <p:cNvSpPr txBox="1"/>
          <p:nvPr/>
        </p:nvSpPr>
        <p:spPr>
          <a:xfrm>
            <a:off x="701044" y="884486"/>
            <a:ext cx="9919504" cy="4525700"/>
          </a:xfrm>
          <a:prstGeom prst="rect">
            <a:avLst/>
          </a:prstGeom>
        </p:spPr>
        <p:txBody>
          <a:bodyPr vert="horz" lIns="91440" tIns="45720" rIns="91440" bIns="45720" rtlCol="0">
            <a:noAutofit/>
          </a:bodyPr>
          <a:lstStyle/>
          <a:p>
            <a:pPr marL="285750"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1998: Washington State legalized medical use in November when voters approved </a:t>
            </a:r>
            <a:r>
              <a:rPr lang="en-US" sz="1700"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Initiative 692</a:t>
            </a:r>
            <a:r>
              <a:rPr lang="en-US" sz="1700" dirty="0">
                <a:latin typeface="Times New Roman" panose="02020603050405020304" pitchFamily="18" charset="0"/>
                <a:cs typeface="Times New Roman" panose="02020603050405020304" pitchFamily="18" charset="0"/>
              </a:rPr>
              <a:t>, providing immunity to patients.</a:t>
            </a:r>
          </a:p>
          <a:p>
            <a:pPr marL="285750" indent="-285750">
              <a:buFont typeface="Arial" panose="020B0604020202020204" pitchFamily="34" charset="0"/>
              <a:buChar char="•"/>
            </a:pPr>
            <a:endParaRPr lang="en-US" sz="17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2012:  Recreational cannabis became legal with the passing of </a:t>
            </a:r>
            <a:r>
              <a:rPr lang="en-US" sz="1700"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Initiative 502</a:t>
            </a:r>
            <a:r>
              <a:rPr lang="en-US" sz="1700" dirty="0">
                <a:latin typeface="Times New Roman" panose="02020603050405020304" pitchFamily="18" charset="0"/>
                <a:cs typeface="Times New Roman" panose="02020603050405020304" pitchFamily="18" charset="0"/>
              </a:rPr>
              <a:t>. Initiative 502 grants the Washington State Liquor and Cannabis Board regulatory powers. </a:t>
            </a:r>
          </a:p>
          <a:p>
            <a:pPr marL="285750" indent="-285750">
              <a:buFont typeface="Arial" panose="020B0604020202020204" pitchFamily="34" charset="0"/>
              <a:buChar char="•"/>
            </a:pPr>
            <a:endParaRPr lang="en-US" sz="17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2014: Recreational cannabis sales became legal in July. </a:t>
            </a:r>
          </a:p>
          <a:p>
            <a:endParaRPr lang="en-US" sz="17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Washington has 3 separate tiers for licensees: producers, processors and retailers. </a:t>
            </a:r>
          </a:p>
          <a:p>
            <a:pPr marL="285750" indent="-285750">
              <a:buFont typeface="Arial" panose="020B0604020202020204" pitchFamily="34" charset="0"/>
              <a:buChar char="•"/>
            </a:pPr>
            <a:endParaRPr lang="en-US" sz="17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Despite its status as a pioneer state in the cannabis space, Washington operators and applicants face three significant challenges:</a:t>
            </a:r>
          </a:p>
          <a:p>
            <a:pPr marL="742950" lvl="1"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The law does not allow for vertical integration. While a licensee may hold both producer and processor licenses, the initiative does not allow those licensees to also hold a retail license. </a:t>
            </a:r>
          </a:p>
          <a:p>
            <a:pPr marL="742950" lvl="1"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Washington differs from other West Coast states in its highly restrictive residency requirement. Under Washington law, all applicants (including members, governors, or agents of business entities) must have resided in the state for at least six months prior to application. This has proven to make securing capital difficult for operators and potential applicants. </a:t>
            </a:r>
          </a:p>
          <a:p>
            <a:pPr marL="742950" lvl="1"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While California’s cannabis industry is often regarded as the most over-taxed, Washington actually has the highest excise and sales taxes at 37% and 46.2%, respectively.  </a:t>
            </a:r>
          </a:p>
          <a:p>
            <a:endParaRPr lang="en-US" sz="1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666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AF214F-30E2-42A9-81E7-84D3065A1B09}"/>
              </a:ext>
            </a:extLst>
          </p:cNvPr>
          <p:cNvSpPr txBox="1"/>
          <p:nvPr/>
        </p:nvSpPr>
        <p:spPr>
          <a:xfrm>
            <a:off x="8813481" y="348669"/>
            <a:ext cx="2848661" cy="1071631"/>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400" dirty="0">
                <a:effectLst/>
                <a:latin typeface="Times New Roman" panose="02020603050405020304" pitchFamily="18" charset="0"/>
                <a:ea typeface="+mj-ea"/>
                <a:cs typeface="Times New Roman" panose="02020603050405020304" pitchFamily="18" charset="0"/>
              </a:rPr>
              <a:t>Arizona</a:t>
            </a:r>
          </a:p>
        </p:txBody>
      </p:sp>
      <p:sp>
        <p:nvSpPr>
          <p:cNvPr id="3" name="TextBox 2">
            <a:extLst>
              <a:ext uri="{FF2B5EF4-FFF2-40B4-BE49-F238E27FC236}">
                <a16:creationId xmlns:a16="http://schemas.microsoft.com/office/drawing/2014/main" id="{D34476B8-210D-4D48-A03E-8EEC04FE7375}"/>
              </a:ext>
            </a:extLst>
          </p:cNvPr>
          <p:cNvSpPr txBox="1"/>
          <p:nvPr/>
        </p:nvSpPr>
        <p:spPr>
          <a:xfrm>
            <a:off x="701044" y="884486"/>
            <a:ext cx="10384298" cy="4525700"/>
          </a:xfrm>
          <a:prstGeom prst="rect">
            <a:avLst/>
          </a:prstGeom>
        </p:spPr>
        <p:txBody>
          <a:bodyPr vert="horz" lIns="91440" tIns="45720" rIns="91440" bIns="45720" rtlCol="0">
            <a:noAutofit/>
          </a:bodyPr>
          <a:lstStyle/>
          <a:p>
            <a:pPr marL="285750"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2010: Medical use of cannabis is legalized when Arizona voters approve Proposition 203 with 50.15%. This is the third attempt at medical legalization – the first was in 1996 and the second in 2002. </a:t>
            </a:r>
          </a:p>
          <a:p>
            <a:pPr marL="285750" indent="-285750" algn="just">
              <a:buFont typeface="Arial" panose="020B0604020202020204" pitchFamily="34" charset="0"/>
              <a:buChar char="•"/>
            </a:pPr>
            <a:endParaRPr lang="en-US" sz="17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2020:  Recreational cannabis is legalized with the passage of Prop 207, or the Smart and Safe Arizona Act. The state had what is perhaps the most efficient rollout of its licensing structure with operators coming to market in 2.5 months. This was the second attempt at recreational legalization, after the first narrowly failed with 48.7% of the vote in 2016. </a:t>
            </a:r>
          </a:p>
          <a:p>
            <a:pPr marL="285750" indent="-285750" algn="just">
              <a:buFont typeface="Arial" panose="020B0604020202020204" pitchFamily="34" charset="0"/>
              <a:buChar char="•"/>
            </a:pPr>
            <a:endParaRPr lang="en-US" sz="17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Arizona cannabis policy highlights: </a:t>
            </a:r>
          </a:p>
          <a:p>
            <a:pPr marL="742950" lvl="1"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Licensing Structure</a:t>
            </a:r>
          </a:p>
          <a:p>
            <a:pPr marL="1200150" lvl="2"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Unlike some of the other West Coast states, AZ has a vertical integration requirement. </a:t>
            </a:r>
          </a:p>
          <a:p>
            <a:pPr marL="1200150" lvl="2"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Limited licenses – the bill that legalized medical use capped dispensaries based on the number of pharmacies in the state (1 dispensary for every 10 pharmacies) for a total of 130 licenses. 26 are set aside for social equity applicants. </a:t>
            </a:r>
          </a:p>
          <a:p>
            <a:pPr marL="1200150" lvl="2"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The law allows for licensees to sublease space in cultivation and manufacturing facilities. </a:t>
            </a:r>
          </a:p>
          <a:p>
            <a:pPr marL="742950" lvl="1"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Taxation</a:t>
            </a:r>
          </a:p>
          <a:p>
            <a:pPr marL="1200150" lvl="2" indent="-285750" algn="just">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Consumers of recreational cannabis are required to pay an excise tax of 16% on top of normal sales tax. Medical consumers are not subject to the excise tax. Operators are also responsible for the transaction privilege tax. Taxes go toward community colleges, law enforcements, public health and criminal justice programs. </a:t>
            </a:r>
          </a:p>
          <a:p>
            <a:pPr lvl="2" algn="just"/>
            <a:endParaRPr lang="en-US" sz="17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en-US" sz="1700" dirty="0">
              <a:latin typeface="Times New Roman" panose="02020603050405020304" pitchFamily="18" charset="0"/>
              <a:cs typeface="Times New Roman" panose="02020603050405020304" pitchFamily="18" charset="0"/>
            </a:endParaRPr>
          </a:p>
          <a:p>
            <a:pPr algn="just"/>
            <a:endParaRPr lang="en-US" sz="1700" dirty="0">
              <a:latin typeface="Times New Roman" panose="02020603050405020304" pitchFamily="18" charset="0"/>
              <a:cs typeface="Times New Roman" panose="02020603050405020304" pitchFamily="18" charset="0"/>
            </a:endParaRPr>
          </a:p>
          <a:p>
            <a:pPr marL="1200150" lvl="2" indent="-285750" algn="just">
              <a:buFont typeface="Arial" panose="020B0604020202020204" pitchFamily="34" charset="0"/>
              <a:buChar char="•"/>
            </a:pPr>
            <a:endParaRPr lang="en-US" sz="1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3860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DB7C070-70BA-4FDA-B356-8EBBC7A01E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6" y="-172350"/>
            <a:ext cx="12363451" cy="80227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8A74370-3EAF-44F8-AE9C-D680397344AC}"/>
              </a:ext>
            </a:extLst>
          </p:cNvPr>
          <p:cNvSpPr txBox="1"/>
          <p:nvPr/>
        </p:nvSpPr>
        <p:spPr>
          <a:xfrm>
            <a:off x="4283958" y="-69450"/>
            <a:ext cx="8081058" cy="707886"/>
          </a:xfrm>
          <a:prstGeom prst="rect">
            <a:avLst/>
          </a:prstGeom>
          <a:noFill/>
        </p:spPr>
        <p:txBody>
          <a:bodyPr wrap="none" rtlCol="0">
            <a:spAutoFit/>
          </a:bodyPr>
          <a:lstStyle/>
          <a:p>
            <a:r>
              <a:rPr lang="en-US" sz="4000" dirty="0">
                <a:effectLst/>
                <a:latin typeface="Times New Roman" panose="02020603050405020304" pitchFamily="18" charset="0"/>
                <a:ea typeface="Calibri" panose="020F0502020204030204" pitchFamily="34" charset="0"/>
                <a:cs typeface="Times New Roman" panose="02020603050405020304" pitchFamily="18" charset="0"/>
              </a:rPr>
              <a:t>Cannabis Practice Group &amp; Presenters</a:t>
            </a:r>
          </a:p>
        </p:txBody>
      </p:sp>
      <p:sp>
        <p:nvSpPr>
          <p:cNvPr id="4" name="TextBox 3">
            <a:extLst>
              <a:ext uri="{FF2B5EF4-FFF2-40B4-BE49-F238E27FC236}">
                <a16:creationId xmlns:a16="http://schemas.microsoft.com/office/drawing/2014/main" id="{6A2DF6BB-0720-4F43-A25A-4779161AE03F}"/>
              </a:ext>
            </a:extLst>
          </p:cNvPr>
          <p:cNvSpPr txBox="1"/>
          <p:nvPr/>
        </p:nvSpPr>
        <p:spPr>
          <a:xfrm>
            <a:off x="6215064" y="1115826"/>
            <a:ext cx="3333750" cy="892552"/>
          </a:xfrm>
          <a:prstGeom prst="rect">
            <a:avLst/>
          </a:prstGeom>
          <a:noFill/>
        </p:spPr>
        <p:txBody>
          <a:bodyPr wrap="square">
            <a:spAutoFit/>
          </a:bodyPr>
          <a:lstStyle/>
          <a:p>
            <a:r>
              <a:rPr lang="en-US" sz="3200" dirty="0">
                <a:solidFill>
                  <a:schemeClr val="accent6">
                    <a:lumMod val="75000"/>
                  </a:schemeClr>
                </a:solidFill>
                <a:latin typeface="Times New Roman" panose="02020603050405020304" pitchFamily="18" charset="0"/>
                <a:cs typeface="Times New Roman" panose="02020603050405020304" pitchFamily="18" charset="0"/>
              </a:rPr>
              <a:t>Eric Sleeper</a:t>
            </a:r>
          </a:p>
          <a:p>
            <a:r>
              <a:rPr lang="en-US" sz="2000" dirty="0">
                <a:latin typeface="Times New Roman" panose="02020603050405020304" pitchFamily="18" charset="0"/>
                <a:cs typeface="Times New Roman" panose="02020603050405020304" pitchFamily="18" charset="0"/>
              </a:rPr>
              <a:t>Partner, Barton LLP</a:t>
            </a:r>
          </a:p>
        </p:txBody>
      </p:sp>
      <p:sp>
        <p:nvSpPr>
          <p:cNvPr id="5" name="TextBox 4">
            <a:extLst>
              <a:ext uri="{FF2B5EF4-FFF2-40B4-BE49-F238E27FC236}">
                <a16:creationId xmlns:a16="http://schemas.microsoft.com/office/drawing/2014/main" id="{0FA0CE16-4CF3-459E-9DB0-14E1F54501EB}"/>
              </a:ext>
            </a:extLst>
          </p:cNvPr>
          <p:cNvSpPr txBox="1"/>
          <p:nvPr/>
        </p:nvSpPr>
        <p:spPr>
          <a:xfrm>
            <a:off x="6215064" y="4874772"/>
            <a:ext cx="5624512" cy="1200329"/>
          </a:xfrm>
          <a:prstGeom prst="rect">
            <a:avLst/>
          </a:prstGeom>
          <a:noFill/>
        </p:spPr>
        <p:txBody>
          <a:bodyPr wrap="square">
            <a:spAutoFit/>
          </a:bodyPr>
          <a:lstStyle/>
          <a:p>
            <a:r>
              <a:rPr lang="en-US" sz="3200" dirty="0">
                <a:solidFill>
                  <a:schemeClr val="accent6">
                    <a:lumMod val="75000"/>
                  </a:schemeClr>
                </a:solidFill>
                <a:latin typeface="Times New Roman" panose="02020603050405020304" pitchFamily="18" charset="0"/>
                <a:cs typeface="Times New Roman" panose="02020603050405020304" pitchFamily="18" charset="0"/>
              </a:rPr>
              <a:t>Michelle Mabugat</a:t>
            </a:r>
          </a:p>
          <a:p>
            <a:pPr marL="171450" indent="-171450"/>
            <a:r>
              <a:rPr lang="en-US" sz="2000" dirty="0">
                <a:latin typeface="Times New Roman" panose="02020603050405020304" pitchFamily="18" charset="0"/>
                <a:cs typeface="Times New Roman" panose="02020603050405020304" pitchFamily="18" charset="0"/>
              </a:rPr>
              <a:t>Counsel, Greenberg </a:t>
            </a:r>
            <a:r>
              <a:rPr lang="en-US" sz="2000" dirty="0" err="1">
                <a:latin typeface="Times New Roman" panose="02020603050405020304" pitchFamily="18" charset="0"/>
                <a:cs typeface="Times New Roman" panose="02020603050405020304" pitchFamily="18" charset="0"/>
              </a:rPr>
              <a:t>Glusker</a:t>
            </a:r>
            <a:r>
              <a:rPr lang="en-US" sz="2000" dirty="0">
                <a:latin typeface="Times New Roman" panose="02020603050405020304" pitchFamily="18" charset="0"/>
                <a:cs typeface="Times New Roman" panose="02020603050405020304" pitchFamily="18" charset="0"/>
              </a:rPr>
              <a:t> Fields </a:t>
            </a:r>
            <a:r>
              <a:rPr lang="en-US" sz="2000" dirty="0" err="1">
                <a:latin typeface="Times New Roman" panose="02020603050405020304" pitchFamily="18" charset="0"/>
                <a:cs typeface="Times New Roman" panose="02020603050405020304" pitchFamily="18" charset="0"/>
              </a:rPr>
              <a:t>Claman</a:t>
            </a:r>
            <a:r>
              <a:rPr lang="en-US" sz="2000" dirty="0">
                <a:latin typeface="Times New Roman" panose="02020603050405020304" pitchFamily="18" charset="0"/>
                <a:cs typeface="Times New Roman" panose="02020603050405020304" pitchFamily="18" charset="0"/>
              </a:rPr>
              <a:t> &amp; </a:t>
            </a:r>
            <a:r>
              <a:rPr lang="en-US" sz="2000" dirty="0" err="1">
                <a:latin typeface="Times New Roman" panose="02020603050405020304" pitchFamily="18" charset="0"/>
                <a:cs typeface="Times New Roman" panose="02020603050405020304" pitchFamily="18" charset="0"/>
              </a:rPr>
              <a:t>Machtinger</a:t>
            </a:r>
            <a:r>
              <a:rPr lang="en-US" sz="2000" dirty="0">
                <a:latin typeface="Times New Roman" panose="02020603050405020304" pitchFamily="18" charset="0"/>
                <a:cs typeface="Times New Roman" panose="02020603050405020304" pitchFamily="18" charset="0"/>
              </a:rPr>
              <a:t> LLP</a:t>
            </a:r>
          </a:p>
        </p:txBody>
      </p:sp>
      <p:sp>
        <p:nvSpPr>
          <p:cNvPr id="6" name="TextBox 5">
            <a:extLst>
              <a:ext uri="{FF2B5EF4-FFF2-40B4-BE49-F238E27FC236}">
                <a16:creationId xmlns:a16="http://schemas.microsoft.com/office/drawing/2014/main" id="{A3454167-954D-4136-BFF2-59043647211B}"/>
              </a:ext>
            </a:extLst>
          </p:cNvPr>
          <p:cNvSpPr txBox="1"/>
          <p:nvPr/>
        </p:nvSpPr>
        <p:spPr>
          <a:xfrm>
            <a:off x="6215064" y="2359784"/>
            <a:ext cx="3423347" cy="892552"/>
          </a:xfrm>
          <a:prstGeom prst="rect">
            <a:avLst/>
          </a:prstGeom>
          <a:noFill/>
        </p:spPr>
        <p:txBody>
          <a:bodyPr wrap="square">
            <a:spAutoFit/>
          </a:bodyPr>
          <a:lstStyle/>
          <a:p>
            <a:r>
              <a:rPr lang="en-US" sz="3200" dirty="0">
                <a:solidFill>
                  <a:schemeClr val="accent6">
                    <a:lumMod val="75000"/>
                  </a:schemeClr>
                </a:solidFill>
                <a:latin typeface="Times New Roman" panose="02020603050405020304" pitchFamily="18" charset="0"/>
                <a:cs typeface="Times New Roman" panose="02020603050405020304" pitchFamily="18" charset="0"/>
              </a:rPr>
              <a:t>Carrie Ward</a:t>
            </a:r>
          </a:p>
          <a:p>
            <a:r>
              <a:rPr lang="en-US" sz="2000" dirty="0">
                <a:latin typeface="Times New Roman" panose="02020603050405020304" pitchFamily="18" charset="0"/>
                <a:cs typeface="Times New Roman" panose="02020603050405020304" pitchFamily="18" charset="0"/>
              </a:rPr>
              <a:t>Attorney, Earp Cohn P.C.</a:t>
            </a:r>
          </a:p>
        </p:txBody>
      </p:sp>
      <p:sp>
        <p:nvSpPr>
          <p:cNvPr id="7" name="TextBox 6">
            <a:extLst>
              <a:ext uri="{FF2B5EF4-FFF2-40B4-BE49-F238E27FC236}">
                <a16:creationId xmlns:a16="http://schemas.microsoft.com/office/drawing/2014/main" id="{BEC3A153-FC19-4674-82B8-D95369DE13F7}"/>
              </a:ext>
            </a:extLst>
          </p:cNvPr>
          <p:cNvSpPr txBox="1"/>
          <p:nvPr/>
        </p:nvSpPr>
        <p:spPr>
          <a:xfrm>
            <a:off x="6215064" y="3619239"/>
            <a:ext cx="4121128" cy="892552"/>
          </a:xfrm>
          <a:prstGeom prst="rect">
            <a:avLst/>
          </a:prstGeom>
          <a:noFill/>
        </p:spPr>
        <p:txBody>
          <a:bodyPr wrap="square">
            <a:spAutoFit/>
          </a:bodyPr>
          <a:lstStyle/>
          <a:p>
            <a:r>
              <a:rPr lang="sv-SE" sz="3200" dirty="0">
                <a:solidFill>
                  <a:schemeClr val="accent6">
                    <a:lumMod val="75000"/>
                  </a:schemeClr>
                </a:solidFill>
                <a:latin typeface="Times New Roman" panose="02020603050405020304" pitchFamily="18" charset="0"/>
                <a:cs typeface="Times New Roman" panose="02020603050405020304" pitchFamily="18" charset="0"/>
              </a:rPr>
              <a:t>Alexandra Becker</a:t>
            </a:r>
          </a:p>
          <a:p>
            <a:r>
              <a:rPr lang="sv-SE" sz="2000" dirty="0">
                <a:latin typeface="Times New Roman" panose="02020603050405020304" pitchFamily="18" charset="0"/>
                <a:cs typeface="Times New Roman" panose="02020603050405020304" pitchFamily="18" charset="0"/>
              </a:rPr>
              <a:t>Partner, Nolan Heller Kauffman LLP</a:t>
            </a:r>
          </a:p>
        </p:txBody>
      </p:sp>
    </p:spTree>
    <p:extLst>
      <p:ext uri="{BB962C8B-B14F-4D97-AF65-F5344CB8AC3E}">
        <p14:creationId xmlns:p14="http://schemas.microsoft.com/office/powerpoint/2010/main" val="209615076"/>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2893-B3BA-4C05-9223-8722835F5062}"/>
              </a:ext>
            </a:extLst>
          </p:cNvPr>
          <p:cNvSpPr>
            <a:spLocks noGrp="1"/>
          </p:cNvSpPr>
          <p:nvPr>
            <p:ph type="ctrTitle"/>
          </p:nvPr>
        </p:nvSpPr>
        <p:spPr>
          <a:xfrm>
            <a:off x="1597891" y="0"/>
            <a:ext cx="9144000" cy="2387600"/>
          </a:xfrm>
        </p:spPr>
        <p:txBody>
          <a:bodyPr/>
          <a:lstStyle/>
          <a:p>
            <a:r>
              <a:rPr lang="en-US" dirty="0">
                <a:solidFill>
                  <a:schemeClr val="bg1"/>
                </a:solidFill>
              </a:rPr>
              <a:t>New York State Cannabis Law</a:t>
            </a:r>
          </a:p>
        </p:txBody>
      </p:sp>
    </p:spTree>
    <p:extLst>
      <p:ext uri="{BB962C8B-B14F-4D97-AF65-F5344CB8AC3E}">
        <p14:creationId xmlns:p14="http://schemas.microsoft.com/office/powerpoint/2010/main" val="2662714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Content Placeholder 7" descr="Graphical user interface, text, application&#10;&#10;Description automatically generated">
            <a:extLst>
              <a:ext uri="{FF2B5EF4-FFF2-40B4-BE49-F238E27FC236}">
                <a16:creationId xmlns:a16="http://schemas.microsoft.com/office/drawing/2014/main" id="{4F896CAD-4714-41E1-ADC3-9DA9C7F0E943}"/>
              </a:ext>
            </a:extLst>
          </p:cNvPr>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18259" r="16882" b="1"/>
          <a:stretch/>
        </p:blipFill>
        <p:spPr>
          <a:xfrm>
            <a:off x="2522356" y="10"/>
            <a:ext cx="9669642" cy="6857990"/>
          </a:xfrm>
          <a:prstGeom prst="rect">
            <a:avLst/>
          </a:prstGeom>
          <a:noFill/>
        </p:spPr>
      </p:pic>
      <p:sp>
        <p:nvSpPr>
          <p:cNvPr id="32"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327307-65ED-4F84-8075-04A53E445BC5}"/>
              </a:ext>
            </a:extLst>
          </p:cNvPr>
          <p:cNvSpPr>
            <a:spLocks noGrp="1"/>
          </p:cNvSpPr>
          <p:nvPr>
            <p:ph type="title"/>
          </p:nvPr>
        </p:nvSpPr>
        <p:spPr>
          <a:xfrm>
            <a:off x="166256" y="365125"/>
            <a:ext cx="4494133" cy="1899912"/>
          </a:xfrm>
        </p:spPr>
        <p:txBody>
          <a:bodyPr vert="horz" lIns="91440" tIns="45720" rIns="91440" bIns="45720" rtlCol="0" anchor="ctr">
            <a:normAutofit/>
          </a:bodyPr>
          <a:lstStyle/>
          <a:p>
            <a:r>
              <a:rPr lang="en-US" sz="3100" b="1" dirty="0"/>
              <a:t>Marijuana Regulation and Taxation Act (“MRTA”)</a:t>
            </a:r>
          </a:p>
        </p:txBody>
      </p:sp>
      <p:sp>
        <p:nvSpPr>
          <p:cNvPr id="3" name="Content Placeholder 2">
            <a:extLst>
              <a:ext uri="{FF2B5EF4-FFF2-40B4-BE49-F238E27FC236}">
                <a16:creationId xmlns:a16="http://schemas.microsoft.com/office/drawing/2014/main" id="{5614A604-125D-4666-B968-713C085CE9BF}"/>
              </a:ext>
            </a:extLst>
          </p:cNvPr>
          <p:cNvSpPr>
            <a:spLocks noGrp="1"/>
          </p:cNvSpPr>
          <p:nvPr>
            <p:ph sz="half" idx="2"/>
          </p:nvPr>
        </p:nvSpPr>
        <p:spPr>
          <a:xfrm>
            <a:off x="166256" y="1876301"/>
            <a:ext cx="4494134" cy="4300662"/>
          </a:xfrm>
        </p:spPr>
        <p:txBody>
          <a:bodyPr vert="horz" lIns="91440" tIns="45720" rIns="91440" bIns="45720" rtlCol="0">
            <a:normAutofit/>
          </a:bodyPr>
          <a:lstStyle/>
          <a:p>
            <a:r>
              <a:rPr lang="en-US" sz="1800" dirty="0"/>
              <a:t>Signed into law on March 31, 2021, by then Governor Andrew Cuomo</a:t>
            </a:r>
          </a:p>
          <a:p>
            <a:pPr lvl="1"/>
            <a:r>
              <a:rPr lang="en-US" sz="1800" dirty="0"/>
              <a:t>Legalized adult-use cannabis with the stated goal of generating significant new revenue and promoting social justice </a:t>
            </a:r>
          </a:p>
          <a:p>
            <a:r>
              <a:rPr lang="en-US" sz="1800" dirty="0"/>
              <a:t>Created the Office of Cannabis Management and Cannabis Control Board</a:t>
            </a:r>
          </a:p>
          <a:p>
            <a:pPr lvl="1"/>
            <a:r>
              <a:rPr lang="en-US" sz="1800" dirty="0"/>
              <a:t>Cannabis Control Board </a:t>
            </a:r>
            <a:r>
              <a:rPr lang="en-US" sz="1800" dirty="0">
                <a:effectLst/>
              </a:rPr>
              <a:t>will draft the rules and regulations that will implement the MRTA</a:t>
            </a:r>
          </a:p>
          <a:p>
            <a:pPr lvl="2"/>
            <a:r>
              <a:rPr lang="en-US" sz="1800" dirty="0">
                <a:effectLst/>
              </a:rPr>
              <a:t>Chair is Tremaine Wright </a:t>
            </a:r>
          </a:p>
          <a:p>
            <a:pPr lvl="1"/>
            <a:r>
              <a:rPr lang="en-US" sz="1800" dirty="0"/>
              <a:t>Office of Cannabis Management </a:t>
            </a:r>
            <a:r>
              <a:rPr lang="en-US" sz="1800" dirty="0">
                <a:effectLst/>
              </a:rPr>
              <a:t>will administer the rules and regulations, issuance of licenses, etc. </a:t>
            </a:r>
          </a:p>
          <a:p>
            <a:pPr lvl="1"/>
            <a:endParaRPr lang="en-US" sz="1400" dirty="0"/>
          </a:p>
        </p:txBody>
      </p:sp>
    </p:spTree>
    <p:extLst>
      <p:ext uri="{BB962C8B-B14F-4D97-AF65-F5344CB8AC3E}">
        <p14:creationId xmlns:p14="http://schemas.microsoft.com/office/powerpoint/2010/main" val="3210534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CB2D3F-B4CE-4EA2-A757-6D084FB1B802}"/>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Immediate Impacts of MRTA</a:t>
            </a:r>
          </a:p>
        </p:txBody>
      </p:sp>
      <p:sp>
        <p:nvSpPr>
          <p:cNvPr id="1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4603235C-7655-4FB5-AB19-902ED6D994B1}"/>
              </a:ext>
            </a:extLst>
          </p:cNvPr>
          <p:cNvSpPr>
            <a:spLocks noGrp="1"/>
          </p:cNvSpPr>
          <p:nvPr>
            <p:ph sz="half" idx="2"/>
          </p:nvPr>
        </p:nvSpPr>
        <p:spPr>
          <a:xfrm>
            <a:off x="572493" y="2071316"/>
            <a:ext cx="6713552" cy="4119172"/>
          </a:xfrm>
        </p:spPr>
        <p:txBody>
          <a:bodyPr vert="horz" lIns="91440" tIns="45720" rIns="91440" bIns="45720" rtlCol="0" anchor="t">
            <a:normAutofit/>
          </a:bodyPr>
          <a:lstStyle/>
          <a:p>
            <a:r>
              <a:rPr lang="en-US" sz="2000" dirty="0"/>
              <a:t>No penalties for possession of 3oz. or less by people over the age of 21</a:t>
            </a:r>
          </a:p>
          <a:p>
            <a:r>
              <a:rPr lang="en-US" sz="2000" dirty="0"/>
              <a:t>People over the age of 21 can have three mature and three cannabis plants within their private residence, with a limit of six mature and six immature plants per private residence</a:t>
            </a:r>
          </a:p>
          <a:p>
            <a:r>
              <a:rPr lang="en-US" sz="2000" dirty="0">
                <a:effectLst/>
              </a:rPr>
              <a:t>Past convictions for marijuana-related offenses which would no longer be criminalized will be expunged</a:t>
            </a:r>
          </a:p>
          <a:p>
            <a:r>
              <a:rPr lang="en-US" sz="2000" dirty="0"/>
              <a:t>Cannabis consumption </a:t>
            </a:r>
            <a:r>
              <a:rPr lang="en-US" sz="2000" dirty="0">
                <a:effectLst/>
              </a:rPr>
              <a:t>generally permissible wherever smoking tobacco products is allowed. However, it is also prohibited wherever smoking and vaping are prohibited, as well as in or upon the grounds of a school, or in or on a school bus </a:t>
            </a:r>
            <a:endParaRPr lang="en-US" sz="2000" dirty="0"/>
          </a:p>
          <a:p>
            <a:endParaRPr lang="en-US" sz="2000" dirty="0"/>
          </a:p>
        </p:txBody>
      </p:sp>
      <p:pic>
        <p:nvPicPr>
          <p:cNvPr id="8" name="Content Placeholder 7" descr="A picture containing vegetable, several, arranged&#10;&#10;Description automatically generated">
            <a:extLst>
              <a:ext uri="{FF2B5EF4-FFF2-40B4-BE49-F238E27FC236}">
                <a16:creationId xmlns:a16="http://schemas.microsoft.com/office/drawing/2014/main" id="{167E99B3-13EC-44E2-9000-703AFD186F65}"/>
              </a:ext>
            </a:extLst>
          </p:cNvPr>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13196" r="16573" b="-1"/>
          <a:stretch/>
        </p:blipFill>
        <p:spPr>
          <a:xfrm>
            <a:off x="7675658" y="2093976"/>
            <a:ext cx="3941064" cy="4096512"/>
          </a:xfrm>
          <a:prstGeom prst="rect">
            <a:avLst/>
          </a:prstGeom>
        </p:spPr>
      </p:pic>
    </p:spTree>
    <p:extLst>
      <p:ext uri="{BB962C8B-B14F-4D97-AF65-F5344CB8AC3E}">
        <p14:creationId xmlns:p14="http://schemas.microsoft.com/office/powerpoint/2010/main" val="1861388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24">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Content Placeholder 12">
            <a:extLst>
              <a:ext uri="{FF2B5EF4-FFF2-40B4-BE49-F238E27FC236}">
                <a16:creationId xmlns:a16="http://schemas.microsoft.com/office/drawing/2014/main" id="{432C3EDD-D81F-4301-ABF3-85984B79D2F9}"/>
              </a:ext>
            </a:extLst>
          </p:cNvPr>
          <p:cNvPicPr>
            <a:picLocks noGrp="1" noChangeAspect="1"/>
          </p:cNvPicPr>
          <p:nvPr>
            <p:ph sz="half" idx="1"/>
          </p:nvPr>
        </p:nvPicPr>
        <p:blipFill rotWithShape="1">
          <a:blip r:embed="rId3">
            <a:alphaModFix amt="35000"/>
            <a:extLst>
              <a:ext uri="{28A0092B-C50C-407E-A947-70E740481C1C}">
                <a14:useLocalDpi xmlns:a14="http://schemas.microsoft.com/office/drawing/2010/main" val="0"/>
              </a:ext>
            </a:extLst>
          </a:blip>
          <a:srcRect l="4444" r="4445" b="1"/>
          <a:stretch/>
        </p:blipFill>
        <p:spPr>
          <a:xfrm>
            <a:off x="20" y="1"/>
            <a:ext cx="12191980" cy="6857999"/>
          </a:xfrm>
          <a:prstGeom prst="rect">
            <a:avLst/>
          </a:prstGeom>
        </p:spPr>
      </p:pic>
      <p:sp>
        <p:nvSpPr>
          <p:cNvPr id="7" name="Title 6">
            <a:extLst>
              <a:ext uri="{FF2B5EF4-FFF2-40B4-BE49-F238E27FC236}">
                <a16:creationId xmlns:a16="http://schemas.microsoft.com/office/drawing/2014/main" id="{DE7DA5A8-517D-4826-9BE6-5C59FE0D891A}"/>
              </a:ext>
            </a:extLst>
          </p:cNvPr>
          <p:cNvSpPr>
            <a:spLocks noGrp="1"/>
          </p:cNvSpPr>
          <p:nvPr>
            <p:ph type="title"/>
          </p:nvPr>
        </p:nvSpPr>
        <p:spPr>
          <a:xfrm>
            <a:off x="838201" y="1065862"/>
            <a:ext cx="3313164" cy="4726276"/>
          </a:xfrm>
        </p:spPr>
        <p:txBody>
          <a:bodyPr vert="horz" lIns="91440" tIns="45720" rIns="91440" bIns="45720" rtlCol="0" anchor="ctr">
            <a:normAutofit/>
          </a:bodyPr>
          <a:lstStyle/>
          <a:p>
            <a:pPr algn="r"/>
            <a:r>
              <a:rPr lang="en-US" sz="4000">
                <a:solidFill>
                  <a:srgbClr val="FFFFFF"/>
                </a:solidFill>
              </a:rPr>
              <a:t>Cannabis Licenses</a:t>
            </a:r>
          </a:p>
        </p:txBody>
      </p:sp>
      <p:cxnSp>
        <p:nvCxnSpPr>
          <p:cNvPr id="34" name="Straight Connector 26">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0B2D8582-5425-4F88-8221-72CC9A930227}"/>
              </a:ext>
            </a:extLst>
          </p:cNvPr>
          <p:cNvSpPr>
            <a:spLocks noGrp="1"/>
          </p:cNvSpPr>
          <p:nvPr>
            <p:ph sz="half" idx="2"/>
          </p:nvPr>
        </p:nvSpPr>
        <p:spPr>
          <a:xfrm>
            <a:off x="5155379" y="1065862"/>
            <a:ext cx="5744685" cy="4726276"/>
          </a:xfrm>
        </p:spPr>
        <p:txBody>
          <a:bodyPr vert="horz" lIns="91440" tIns="45720" rIns="91440" bIns="45720" rtlCol="0" anchor="ctr">
            <a:normAutofit/>
          </a:bodyPr>
          <a:lstStyle/>
          <a:p>
            <a:r>
              <a:rPr lang="en-US" sz="1700" b="1">
                <a:solidFill>
                  <a:srgbClr val="FFFFFF"/>
                </a:solidFill>
                <a:effectLst/>
              </a:rPr>
              <a:t>Exact licensing framework still to be developed </a:t>
            </a:r>
          </a:p>
          <a:p>
            <a:r>
              <a:rPr lang="en-US" sz="1700" b="1">
                <a:solidFill>
                  <a:srgbClr val="FFFFFF"/>
                </a:solidFill>
                <a:effectLst/>
              </a:rPr>
              <a:t>Cannabis process has various components- growing, processing, distribution, retail, etc. </a:t>
            </a:r>
            <a:endParaRPr lang="en-US" sz="1700" b="1">
              <a:solidFill>
                <a:srgbClr val="FFFFFF"/>
              </a:solidFill>
            </a:endParaRPr>
          </a:p>
          <a:p>
            <a:r>
              <a:rPr lang="en-US" sz="1700" b="1">
                <a:solidFill>
                  <a:srgbClr val="FFFFFF"/>
                </a:solidFill>
              </a:rPr>
              <a:t>Ban on “Vertical Integration”</a:t>
            </a:r>
          </a:p>
          <a:p>
            <a:pPr lvl="1"/>
            <a:r>
              <a:rPr lang="en-US" sz="1700" b="1">
                <a:solidFill>
                  <a:srgbClr val="FFFFFF"/>
                </a:solidFill>
              </a:rPr>
              <a:t>Can only hold one type of cannabis license in NY</a:t>
            </a:r>
          </a:p>
          <a:p>
            <a:r>
              <a:rPr lang="en-US" sz="1700" b="1">
                <a:solidFill>
                  <a:srgbClr val="FFFFFF"/>
                </a:solidFill>
              </a:rPr>
              <a:t>Each license has a 2-year duration </a:t>
            </a:r>
          </a:p>
          <a:p>
            <a:r>
              <a:rPr lang="en-US" sz="1700" b="1">
                <a:solidFill>
                  <a:srgbClr val="FFFFFF"/>
                </a:solidFill>
              </a:rPr>
              <a:t>Types of cannabis licenses:</a:t>
            </a:r>
          </a:p>
          <a:p>
            <a:pPr lvl="1"/>
            <a:r>
              <a:rPr lang="en-US" sz="1700" b="1">
                <a:solidFill>
                  <a:srgbClr val="FFFFFF"/>
                </a:solidFill>
              </a:rPr>
              <a:t>Cultivator</a:t>
            </a:r>
          </a:p>
          <a:p>
            <a:pPr lvl="1"/>
            <a:r>
              <a:rPr lang="en-US" sz="1700" b="1">
                <a:solidFill>
                  <a:srgbClr val="FFFFFF"/>
                </a:solidFill>
              </a:rPr>
              <a:t>Processor</a:t>
            </a:r>
          </a:p>
          <a:p>
            <a:pPr lvl="1"/>
            <a:r>
              <a:rPr lang="en-US" sz="1700" b="1">
                <a:solidFill>
                  <a:srgbClr val="FFFFFF"/>
                </a:solidFill>
              </a:rPr>
              <a:t>Nursery </a:t>
            </a:r>
          </a:p>
          <a:p>
            <a:pPr lvl="1"/>
            <a:r>
              <a:rPr lang="en-US" sz="1700" b="1">
                <a:solidFill>
                  <a:srgbClr val="FFFFFF"/>
                </a:solidFill>
              </a:rPr>
              <a:t>Distributor</a:t>
            </a:r>
          </a:p>
          <a:p>
            <a:pPr lvl="1"/>
            <a:r>
              <a:rPr lang="en-US" sz="1700" b="1">
                <a:solidFill>
                  <a:srgbClr val="FFFFFF"/>
                </a:solidFill>
              </a:rPr>
              <a:t>Retail Dispensary</a:t>
            </a:r>
          </a:p>
          <a:p>
            <a:pPr lvl="1"/>
            <a:r>
              <a:rPr lang="en-US" sz="1700" b="1">
                <a:solidFill>
                  <a:srgbClr val="FFFFFF"/>
                </a:solidFill>
              </a:rPr>
              <a:t>On-Site Consumption</a:t>
            </a:r>
          </a:p>
          <a:p>
            <a:pPr lvl="1"/>
            <a:r>
              <a:rPr lang="en-US" sz="1700" b="1">
                <a:solidFill>
                  <a:srgbClr val="FFFFFF"/>
                </a:solidFill>
              </a:rPr>
              <a:t>Delivery </a:t>
            </a:r>
          </a:p>
          <a:p>
            <a:pPr lvl="1"/>
            <a:r>
              <a:rPr lang="en-US" sz="1700" b="1">
                <a:solidFill>
                  <a:srgbClr val="FFFFFF"/>
                </a:solidFill>
              </a:rPr>
              <a:t>Microbusiness </a:t>
            </a:r>
          </a:p>
          <a:p>
            <a:endParaRPr lang="en-US" sz="1700">
              <a:solidFill>
                <a:srgbClr val="FFFFFF"/>
              </a:solidFill>
            </a:endParaRPr>
          </a:p>
        </p:txBody>
      </p:sp>
    </p:spTree>
    <p:extLst>
      <p:ext uri="{BB962C8B-B14F-4D97-AF65-F5344CB8AC3E}">
        <p14:creationId xmlns:p14="http://schemas.microsoft.com/office/powerpoint/2010/main" val="2793784711"/>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Content Placeholder 5" descr="A picture containing colorful, several&#10;&#10;Description automatically generated">
            <a:extLst>
              <a:ext uri="{FF2B5EF4-FFF2-40B4-BE49-F238E27FC236}">
                <a16:creationId xmlns:a16="http://schemas.microsoft.com/office/drawing/2014/main" id="{F5509C51-21C5-49A5-BDE6-CE93701530D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5404" r="10924" b="-1"/>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9034491-6202-4825-B146-F4C78C5BE497}"/>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dirty="0"/>
              <a:t>Licensing Process</a:t>
            </a:r>
          </a:p>
        </p:txBody>
      </p:sp>
      <p:sp>
        <p:nvSpPr>
          <p:cNvPr id="3" name="Content Placeholder 2">
            <a:extLst>
              <a:ext uri="{FF2B5EF4-FFF2-40B4-BE49-F238E27FC236}">
                <a16:creationId xmlns:a16="http://schemas.microsoft.com/office/drawing/2014/main" id="{A0A61D6B-3D7C-4665-9CBD-DF769D39EB54}"/>
              </a:ext>
            </a:extLst>
          </p:cNvPr>
          <p:cNvSpPr>
            <a:spLocks noGrp="1"/>
          </p:cNvSpPr>
          <p:nvPr>
            <p:ph sz="half" idx="1"/>
          </p:nvPr>
        </p:nvSpPr>
        <p:spPr>
          <a:xfrm>
            <a:off x="838200" y="1653309"/>
            <a:ext cx="4149436" cy="4523654"/>
          </a:xfrm>
        </p:spPr>
        <p:txBody>
          <a:bodyPr vert="horz" lIns="91440" tIns="45720" rIns="91440" bIns="45720" rtlCol="0">
            <a:normAutofit/>
          </a:bodyPr>
          <a:lstStyle/>
          <a:p>
            <a:r>
              <a:rPr lang="en-US" sz="1800" dirty="0"/>
              <a:t>Extensive licensing process</a:t>
            </a:r>
          </a:p>
          <a:p>
            <a:r>
              <a:rPr lang="en-US" sz="1800" dirty="0"/>
              <a:t>Requires disclosure of:</a:t>
            </a:r>
          </a:p>
          <a:p>
            <a:pPr lvl="1"/>
            <a:r>
              <a:rPr lang="en-US" sz="1800" dirty="0"/>
              <a:t>Personal information</a:t>
            </a:r>
          </a:p>
          <a:p>
            <a:pPr lvl="1"/>
            <a:r>
              <a:rPr lang="en-US" sz="1800" dirty="0"/>
              <a:t>Entity information</a:t>
            </a:r>
          </a:p>
          <a:p>
            <a:pPr lvl="1"/>
            <a:r>
              <a:rPr lang="en-US" sz="1800" dirty="0"/>
              <a:t>Financial information</a:t>
            </a:r>
          </a:p>
          <a:p>
            <a:pPr lvl="1"/>
            <a:r>
              <a:rPr lang="en-US" sz="1800" dirty="0"/>
              <a:t>Racial and ethnic diversity</a:t>
            </a:r>
          </a:p>
          <a:p>
            <a:pPr lvl="1"/>
            <a:r>
              <a:rPr lang="en-US" sz="1800" dirty="0"/>
              <a:t>Criminal background</a:t>
            </a:r>
          </a:p>
          <a:p>
            <a:r>
              <a:rPr lang="en-US" sz="1800" dirty="0"/>
              <a:t>License Fees</a:t>
            </a:r>
          </a:p>
          <a:p>
            <a:pPr lvl="1"/>
            <a:r>
              <a:rPr lang="en-US" sz="1800" dirty="0"/>
              <a:t>Unknown but expected to be staggered based on license type </a:t>
            </a:r>
          </a:p>
          <a:p>
            <a:r>
              <a:rPr lang="en-US" sz="1800" dirty="0"/>
              <a:t>For most applicants, real estate must be secured at time of application</a:t>
            </a:r>
          </a:p>
          <a:p>
            <a:pPr lvl="1"/>
            <a:r>
              <a:rPr lang="en-US" sz="1800" dirty="0"/>
              <a:t>Caveat for social and economic equity applicants </a:t>
            </a:r>
          </a:p>
          <a:p>
            <a:pPr marL="457200" lvl="1"/>
            <a:endParaRPr lang="en-US" sz="1400" dirty="0"/>
          </a:p>
          <a:p>
            <a:pPr lvl="1"/>
            <a:endParaRPr lang="en-US" sz="1400" dirty="0"/>
          </a:p>
        </p:txBody>
      </p:sp>
    </p:spTree>
    <p:extLst>
      <p:ext uri="{BB962C8B-B14F-4D97-AF65-F5344CB8AC3E}">
        <p14:creationId xmlns:p14="http://schemas.microsoft.com/office/powerpoint/2010/main" val="4225124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2E5215-6DE2-431E-97B4-408F1DA695A2}"/>
              </a:ext>
            </a:extLst>
          </p:cNvPr>
          <p:cNvSpPr>
            <a:spLocks noGrp="1"/>
          </p:cNvSpPr>
          <p:nvPr>
            <p:ph type="title"/>
          </p:nvPr>
        </p:nvSpPr>
        <p:spPr>
          <a:xfrm>
            <a:off x="6116569" y="365125"/>
            <a:ext cx="5723497" cy="1807305"/>
          </a:xfrm>
        </p:spPr>
        <p:txBody>
          <a:bodyPr vert="horz" lIns="91440" tIns="45720" rIns="91440" bIns="45720" rtlCol="0" anchor="ctr">
            <a:normAutofit/>
          </a:bodyPr>
          <a:lstStyle/>
          <a:p>
            <a:pPr algn="ctr"/>
            <a:r>
              <a:rPr lang="en-US" dirty="0"/>
              <a:t>Social and Economic Equity	</a:t>
            </a:r>
          </a:p>
        </p:txBody>
      </p:sp>
      <p:pic>
        <p:nvPicPr>
          <p:cNvPr id="6" name="Content Placeholder 5" descr="A close-up of a plant&#10;&#10;Description automatically generated with medium confidence">
            <a:extLst>
              <a:ext uri="{FF2B5EF4-FFF2-40B4-BE49-F238E27FC236}">
                <a16:creationId xmlns:a16="http://schemas.microsoft.com/office/drawing/2014/main" id="{02F26EF1-8E49-43F4-9321-7C327C9339C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0095" r="8299" b="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D1D1CDB7-8CCE-41C8-850C-3C4F8857DCEC}"/>
              </a:ext>
            </a:extLst>
          </p:cNvPr>
          <p:cNvSpPr>
            <a:spLocks noGrp="1"/>
          </p:cNvSpPr>
          <p:nvPr>
            <p:ph sz="half" idx="1"/>
          </p:nvPr>
        </p:nvSpPr>
        <p:spPr>
          <a:xfrm>
            <a:off x="6513788" y="2333297"/>
            <a:ext cx="4840010" cy="3843666"/>
          </a:xfrm>
        </p:spPr>
        <p:txBody>
          <a:bodyPr vert="horz" lIns="91440" tIns="45720" rIns="91440" bIns="45720" rtlCol="0">
            <a:normAutofit/>
          </a:bodyPr>
          <a:lstStyle/>
          <a:p>
            <a:r>
              <a:rPr lang="en-US" sz="1600" dirty="0"/>
              <a:t>Stated goal of MRTA is the promotion of social justice</a:t>
            </a:r>
          </a:p>
          <a:p>
            <a:r>
              <a:rPr lang="en-US" sz="1600" dirty="0">
                <a:effectLst/>
              </a:rPr>
              <a:t>Seeks  to repair the damage that has been done to disadvantaged, mostly minority communities in the past by the prosecution of marijuana laws. </a:t>
            </a:r>
          </a:p>
          <a:p>
            <a:r>
              <a:rPr lang="en-US" sz="1600" dirty="0"/>
              <a:t>Also </a:t>
            </a:r>
            <a:r>
              <a:rPr lang="en-US" sz="1600" dirty="0">
                <a:effectLst/>
              </a:rPr>
              <a:t>intended to provide opportunities for minority and women-owned businesses, disabled veterans and “distressed” farmers.</a:t>
            </a:r>
          </a:p>
          <a:p>
            <a:r>
              <a:rPr lang="en-US" sz="1600" dirty="0">
                <a:effectLst/>
              </a:rPr>
              <a:t>Provides for the “deletion” of records of marijuana crimes that would no longer be illegal under the new law. </a:t>
            </a:r>
          </a:p>
          <a:p>
            <a:r>
              <a:rPr lang="en-US" sz="1600" dirty="0">
                <a:effectLst/>
              </a:rPr>
              <a:t>Aim is to offer 50% of business licenses to people disproportionately affected by drug arrests and convictions and to make financial investments in these communities.</a:t>
            </a:r>
          </a:p>
          <a:p>
            <a:endParaRPr lang="en-US" sz="1600" dirty="0"/>
          </a:p>
        </p:txBody>
      </p:sp>
    </p:spTree>
    <p:extLst>
      <p:ext uri="{BB962C8B-B14F-4D97-AF65-F5344CB8AC3E}">
        <p14:creationId xmlns:p14="http://schemas.microsoft.com/office/powerpoint/2010/main" val="269476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1E9145-3EF0-47F8-8BAF-A58DFA821FF5}"/>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800" kern="1200">
                <a:solidFill>
                  <a:schemeClr val="tx1"/>
                </a:solidFill>
                <a:latin typeface="+mj-lt"/>
                <a:ea typeface="+mj-ea"/>
                <a:cs typeface="+mj-cs"/>
              </a:rPr>
              <a:t>Selection Criteria		</a:t>
            </a:r>
          </a:p>
        </p:txBody>
      </p:sp>
      <p:sp>
        <p:nvSpPr>
          <p:cNvPr id="29" name="Rectangle 28">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6C779ED-906C-41F2-A7CE-8A07215FF9CD}"/>
              </a:ext>
            </a:extLst>
          </p:cNvPr>
          <p:cNvSpPr>
            <a:spLocks noGrp="1"/>
          </p:cNvSpPr>
          <p:nvPr>
            <p:ph sz="half" idx="1"/>
          </p:nvPr>
        </p:nvSpPr>
        <p:spPr>
          <a:xfrm>
            <a:off x="793661" y="2386940"/>
            <a:ext cx="4530898" cy="3852019"/>
          </a:xfrm>
        </p:spPr>
        <p:txBody>
          <a:bodyPr vert="horz" lIns="91440" tIns="45720" rIns="91440" bIns="45720" rtlCol="0" anchor="ctr">
            <a:normAutofit lnSpcReduction="10000"/>
          </a:bodyPr>
          <a:lstStyle/>
          <a:p>
            <a:r>
              <a:rPr lang="en-US" sz="1700" dirty="0">
                <a:effectLst/>
              </a:rPr>
              <a:t>Whether an applicant is a social and economic equity applicant</a:t>
            </a:r>
          </a:p>
          <a:p>
            <a:r>
              <a:rPr lang="en-US" sz="1700" dirty="0"/>
              <a:t>Security system</a:t>
            </a:r>
          </a:p>
          <a:p>
            <a:r>
              <a:rPr lang="en-US" sz="1700" dirty="0"/>
              <a:t>Compliance system </a:t>
            </a:r>
          </a:p>
          <a:p>
            <a:r>
              <a:rPr lang="en-US" sz="1700" dirty="0">
                <a:effectLst/>
              </a:rPr>
              <a:t>Plan for benefiting the community and people who have been impacted by cannabis enforcement </a:t>
            </a:r>
            <a:endParaRPr lang="en-US" sz="1700" dirty="0"/>
          </a:p>
          <a:p>
            <a:r>
              <a:rPr lang="en-US" sz="1700" dirty="0">
                <a:effectLst/>
              </a:rPr>
              <a:t>Sufficient  land, buildings,  and equipment to properly carry on the activity described in the application or has a plan to do so if qualifying  as  a  social  and economic equity applicant</a:t>
            </a:r>
          </a:p>
          <a:p>
            <a:r>
              <a:rPr lang="en-US" sz="1700" dirty="0"/>
              <a:t>Whether granting of the license is in the public interest</a:t>
            </a:r>
            <a:endParaRPr lang="en-US" sz="1700" dirty="0">
              <a:effectLst/>
            </a:endParaRPr>
          </a:p>
          <a:p>
            <a:endParaRPr lang="en-US" sz="1700" dirty="0"/>
          </a:p>
        </p:txBody>
      </p:sp>
      <p:pic>
        <p:nvPicPr>
          <p:cNvPr id="6" name="Content Placeholder 5" descr="Graphical user interface&#10;&#10;Description automatically generated">
            <a:extLst>
              <a:ext uri="{FF2B5EF4-FFF2-40B4-BE49-F238E27FC236}">
                <a16:creationId xmlns:a16="http://schemas.microsoft.com/office/drawing/2014/main" id="{D3B9C7CB-FC0C-4733-A9EA-49799C23ED6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11532" y="2860672"/>
            <a:ext cx="5150277" cy="2961409"/>
          </a:xfrm>
          <a:prstGeom prst="rect">
            <a:avLst/>
          </a:prstGeom>
        </p:spPr>
      </p:pic>
      <p:sp>
        <p:nvSpPr>
          <p:cNvPr id="33" name="Rectangle 32">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522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Arc 19">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281125-AA0F-4C69-8E7F-4E2D1401EF5F}"/>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kern="1200">
                <a:solidFill>
                  <a:schemeClr val="tx1"/>
                </a:solidFill>
                <a:latin typeface="+mj-lt"/>
                <a:ea typeface="+mj-ea"/>
                <a:cs typeface="+mj-cs"/>
              </a:rPr>
              <a:t>Public Interest Criteria</a:t>
            </a:r>
          </a:p>
        </p:txBody>
      </p:sp>
      <p:sp>
        <p:nvSpPr>
          <p:cNvPr id="22" name="Freeform: Shape 21">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picture containing graphical user interface&#10;&#10;Description automatically generated">
            <a:extLst>
              <a:ext uri="{FF2B5EF4-FFF2-40B4-BE49-F238E27FC236}">
                <a16:creationId xmlns:a16="http://schemas.microsoft.com/office/drawing/2014/main" id="{0872B655-A2A3-455E-A31E-FF10CF2A5699}"/>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6128" r="17518" b="-1"/>
          <a:stretch/>
        </p:blipFill>
        <p:spPr>
          <a:xfrm>
            <a:off x="703182" y="770160"/>
            <a:ext cx="4777381" cy="514793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EDAF09E1-F7E0-45BF-AA45-32F877921353}"/>
              </a:ext>
            </a:extLst>
          </p:cNvPr>
          <p:cNvSpPr>
            <a:spLocks noGrp="1"/>
          </p:cNvSpPr>
          <p:nvPr>
            <p:ph sz="half" idx="1"/>
          </p:nvPr>
        </p:nvSpPr>
        <p:spPr>
          <a:xfrm>
            <a:off x="5894962" y="1567543"/>
            <a:ext cx="5593856" cy="4609420"/>
          </a:xfrm>
        </p:spPr>
        <p:txBody>
          <a:bodyPr vert="horz" lIns="91440" tIns="45720" rIns="91440" bIns="45720" rtlCol="0">
            <a:normAutofit/>
          </a:bodyPr>
          <a:lstStyle/>
          <a:p>
            <a:pPr marL="285750" fontAlgn="base">
              <a:spcBef>
                <a:spcPts val="0"/>
              </a:spcBef>
              <a:spcAft>
                <a:spcPts val="600"/>
              </a:spcAft>
              <a:buSzPts val="1000"/>
              <a:tabLst>
                <a:tab pos="914400" algn="l"/>
              </a:tabLst>
            </a:pPr>
            <a:r>
              <a:rPr lang="en-US" sz="1300" dirty="0">
                <a:effectLst/>
              </a:rPr>
              <a:t>Number, classes, and character of other licenses in proximity to the location;</a:t>
            </a:r>
          </a:p>
          <a:p>
            <a:pPr marL="285750" fontAlgn="base">
              <a:spcBef>
                <a:spcPts val="0"/>
              </a:spcBef>
              <a:spcAft>
                <a:spcPts val="600"/>
              </a:spcAft>
              <a:buSzPts val="1000"/>
              <a:tabLst>
                <a:tab pos="914400" algn="l"/>
              </a:tabLst>
            </a:pPr>
            <a:r>
              <a:rPr lang="en-US" sz="1300" dirty="0">
                <a:effectLst/>
              </a:rPr>
              <a:t>Evidence that all necessary licenses and permits have been or will be obtained;</a:t>
            </a:r>
          </a:p>
          <a:p>
            <a:pPr marL="285750" fontAlgn="base">
              <a:spcBef>
                <a:spcPts val="0"/>
              </a:spcBef>
              <a:spcAft>
                <a:spcPts val="600"/>
              </a:spcAft>
              <a:buSzPts val="1000"/>
              <a:tabLst>
                <a:tab pos="914400" algn="l"/>
              </a:tabLst>
            </a:pPr>
            <a:r>
              <a:rPr lang="en-US" sz="1300" dirty="0">
                <a:effectLst/>
              </a:rPr>
              <a:t>Effect  of  grant of the license on pedestrian or vehicular traffic, and parking, in proximity to the location;</a:t>
            </a:r>
          </a:p>
          <a:p>
            <a:pPr marL="285750" fontAlgn="base">
              <a:spcBef>
                <a:spcPts val="0"/>
              </a:spcBef>
              <a:spcAft>
                <a:spcPts val="600"/>
              </a:spcAft>
              <a:buSzPts val="1000"/>
              <a:tabLst>
                <a:tab pos="914400" algn="l"/>
              </a:tabLst>
            </a:pPr>
            <a:r>
              <a:rPr lang="en-US" sz="1300" dirty="0">
                <a:effectLst/>
              </a:rPr>
              <a:t>Existing noise level at the location and any increase in noise level generated by the proposed premises;</a:t>
            </a:r>
          </a:p>
          <a:p>
            <a:pPr marL="285750" fontAlgn="base">
              <a:spcBef>
                <a:spcPts val="0"/>
              </a:spcBef>
              <a:spcAft>
                <a:spcPts val="600"/>
              </a:spcAft>
              <a:buSzPts val="1000"/>
              <a:tabLst>
                <a:tab pos="914400" algn="l"/>
              </a:tabLst>
            </a:pPr>
            <a:r>
              <a:rPr lang="en-US" sz="1300" dirty="0">
                <a:effectLst/>
              </a:rPr>
              <a:t>Ability to mitigate adverse environmental impacts,  including but not limited to water usage, energy usage and carbon emissions;</a:t>
            </a:r>
          </a:p>
          <a:p>
            <a:pPr marL="285750" fontAlgn="base">
              <a:spcBef>
                <a:spcPts val="0"/>
              </a:spcBef>
              <a:spcAft>
                <a:spcPts val="600"/>
              </a:spcAft>
              <a:buSzPts val="1000"/>
              <a:tabLst>
                <a:tab pos="914400" algn="l"/>
              </a:tabLst>
            </a:pPr>
            <a:r>
              <a:rPr lang="en-US" sz="1300" dirty="0">
                <a:effectLst/>
              </a:rPr>
              <a:t>Effect  on the production and availability of cannabis and cannabis products; </a:t>
            </a:r>
          </a:p>
          <a:p>
            <a:pPr marL="285750" fontAlgn="base">
              <a:spcBef>
                <a:spcPts val="0"/>
              </a:spcBef>
              <a:spcAft>
                <a:spcPts val="600"/>
              </a:spcAft>
              <a:buSzPts val="1000"/>
              <a:tabLst>
                <a:tab pos="914400" algn="l"/>
              </a:tabLst>
            </a:pPr>
            <a:r>
              <a:rPr lang="en-US" sz="1300" dirty="0">
                <a:effectLst/>
              </a:rPr>
              <a:t>Whether applicant will contribute to communities and people disproportionately harmed by enforcement of cannabis laws and report these contributions to the board;</a:t>
            </a:r>
          </a:p>
          <a:p>
            <a:pPr marL="285750" fontAlgn="base">
              <a:spcBef>
                <a:spcPts val="0"/>
              </a:spcBef>
              <a:spcAft>
                <a:spcPts val="600"/>
              </a:spcAft>
              <a:buSzPts val="1000"/>
              <a:tabLst>
                <a:tab pos="914400" algn="l"/>
              </a:tabLst>
            </a:pPr>
            <a:r>
              <a:rPr lang="en-US" sz="1300" dirty="0">
                <a:effectLst/>
              </a:rPr>
              <a:t>The applicant and its managing officers are of good moral character and do not have an impermissible ownership or controlling interest in other licenses; and</a:t>
            </a:r>
          </a:p>
          <a:p>
            <a:pPr marL="285750" fontAlgn="base">
              <a:spcBef>
                <a:spcPts val="0"/>
              </a:spcBef>
              <a:spcAft>
                <a:spcPts val="600"/>
              </a:spcAft>
              <a:buSzPts val="1000"/>
              <a:tabLst>
                <a:tab pos="914400" algn="l"/>
              </a:tabLst>
            </a:pPr>
            <a:r>
              <a:rPr lang="en-US" sz="1300" dirty="0">
                <a:effectLst/>
              </a:rPr>
              <a:t>Any other factors specified by law or regulation that are relevant to determine that granting a license would promote  public  convenience and advantage and the public interest of the community.</a:t>
            </a:r>
          </a:p>
        </p:txBody>
      </p:sp>
    </p:spTree>
    <p:extLst>
      <p:ext uri="{BB962C8B-B14F-4D97-AF65-F5344CB8AC3E}">
        <p14:creationId xmlns:p14="http://schemas.microsoft.com/office/powerpoint/2010/main" val="1063264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46">
            <a:extLst>
              <a:ext uri="{FF2B5EF4-FFF2-40B4-BE49-F238E27FC236}">
                <a16:creationId xmlns:a16="http://schemas.microsoft.com/office/drawing/2014/main" id="{EC7FF834-B204-4967-8D47-8BB36EAF0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52" name="Rectangle 48">
            <a:extLst>
              <a:ext uri="{FF2B5EF4-FFF2-40B4-BE49-F238E27FC236}">
                <a16:creationId xmlns:a16="http://schemas.microsoft.com/office/drawing/2014/main" id="{F780A22D-61EA-43E3-BD94-3E39CF902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1873"/>
            <a:ext cx="12192000" cy="268612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CBA10818-2488-4B6C-8F56-857EB5CC6CE4}"/>
              </a:ext>
            </a:extLst>
          </p:cNvPr>
          <p:cNvSpPr>
            <a:spLocks noGrp="1"/>
          </p:cNvSpPr>
          <p:nvPr>
            <p:ph type="title"/>
          </p:nvPr>
        </p:nvSpPr>
        <p:spPr>
          <a:xfrm>
            <a:off x="2021633" y="3634276"/>
            <a:ext cx="8148734" cy="1069270"/>
          </a:xfrm>
          <a:solidFill>
            <a:srgbClr val="FFFFFF"/>
          </a:solidFill>
          <a:ln w="31750" cap="sq">
            <a:solidFill>
              <a:srgbClr val="5E5E52"/>
            </a:solidFill>
            <a:miter lim="800000"/>
          </a:ln>
        </p:spPr>
        <p:txBody>
          <a:bodyPr vert="horz" lIns="91440" tIns="45720" rIns="91440" bIns="45720" rtlCol="0" anchor="ctr">
            <a:normAutofit/>
          </a:bodyPr>
          <a:lstStyle/>
          <a:p>
            <a:pPr algn="ctr"/>
            <a:r>
              <a:rPr lang="en-US" sz="3600" kern="1200">
                <a:solidFill>
                  <a:srgbClr val="262626"/>
                </a:solidFill>
                <a:latin typeface="+mj-lt"/>
                <a:ea typeface="+mj-ea"/>
                <a:cs typeface="+mj-cs"/>
              </a:rPr>
              <a:t>Timing</a:t>
            </a:r>
          </a:p>
        </p:txBody>
      </p:sp>
      <p:pic>
        <p:nvPicPr>
          <p:cNvPr id="6" name="Content Placeholder 5" descr="A picture containing text, tableware, plate, dishware&#10;&#10;Description automatically generated">
            <a:extLst>
              <a:ext uri="{FF2B5EF4-FFF2-40B4-BE49-F238E27FC236}">
                <a16:creationId xmlns:a16="http://schemas.microsoft.com/office/drawing/2014/main" id="{34CABFEA-2CDD-4C96-87DA-9F045BFA15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550" y="921020"/>
            <a:ext cx="9232900" cy="2248010"/>
          </a:xfrm>
          <a:prstGeom prst="rect">
            <a:avLst/>
          </a:prstGeom>
        </p:spPr>
      </p:pic>
      <p:sp>
        <p:nvSpPr>
          <p:cNvPr id="53" name="Content Placeholder 43">
            <a:extLst>
              <a:ext uri="{FF2B5EF4-FFF2-40B4-BE49-F238E27FC236}">
                <a16:creationId xmlns:a16="http://schemas.microsoft.com/office/drawing/2014/main" id="{1FAA0555-B06E-4958-99B3-B34124083894}"/>
              </a:ext>
            </a:extLst>
          </p:cNvPr>
          <p:cNvSpPr>
            <a:spLocks noGrp="1"/>
          </p:cNvSpPr>
          <p:nvPr>
            <p:ph sz="half" idx="2"/>
          </p:nvPr>
        </p:nvSpPr>
        <p:spPr>
          <a:xfrm>
            <a:off x="3060700" y="4889365"/>
            <a:ext cx="6070600" cy="1351423"/>
          </a:xfrm>
        </p:spPr>
        <p:txBody>
          <a:bodyPr vert="horz" lIns="91440" tIns="45720" rIns="91440" bIns="45720" rtlCol="0">
            <a:normAutofit/>
          </a:bodyPr>
          <a:lstStyle/>
          <a:p>
            <a:r>
              <a:rPr lang="en-US" sz="1800" dirty="0">
                <a:solidFill>
                  <a:schemeClr val="bg1"/>
                </a:solidFill>
              </a:rPr>
              <a:t>Recently Cannabis Control Board Chair Tremaine Wright indicated that final rules should be expected by early spring </a:t>
            </a:r>
          </a:p>
          <a:p>
            <a:r>
              <a:rPr lang="en-US" sz="1800" dirty="0">
                <a:solidFill>
                  <a:schemeClr val="bg1"/>
                </a:solidFill>
              </a:rPr>
              <a:t>License applications would be accepted sometime thereafter</a:t>
            </a:r>
          </a:p>
        </p:txBody>
      </p:sp>
    </p:spTree>
    <p:extLst>
      <p:ext uri="{BB962C8B-B14F-4D97-AF65-F5344CB8AC3E}">
        <p14:creationId xmlns:p14="http://schemas.microsoft.com/office/powerpoint/2010/main" val="2811337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78FD68DA-43BA-4508-8DE2-BA9BB7B2FA5B}"/>
              </a:ext>
            </a:extLst>
          </p:cNvPr>
          <p:cNvSpPr>
            <a:spLocks noGrp="1"/>
          </p:cNvSpPr>
          <p:nvPr>
            <p:ph type="ctrTitle"/>
          </p:nvPr>
        </p:nvSpPr>
        <p:spPr>
          <a:xfrm>
            <a:off x="4966636" y="639097"/>
            <a:ext cx="6475771" cy="3686015"/>
          </a:xfrm>
        </p:spPr>
        <p:txBody>
          <a:bodyPr>
            <a:normAutofit/>
          </a:bodyPr>
          <a:lstStyle/>
          <a:p>
            <a:r>
              <a:rPr lang="en-US" dirty="0">
                <a:latin typeface="+mn-lt"/>
              </a:rPr>
              <a:t>State of Getting High in New Jersey</a:t>
            </a:r>
            <a:endParaRPr lang="en-US" sz="8000" dirty="0">
              <a:latin typeface="+mn-lt"/>
            </a:endParaRPr>
          </a:p>
        </p:txBody>
      </p:sp>
      <p:sp>
        <p:nvSpPr>
          <p:cNvPr id="3" name="Subtitle 2">
            <a:extLst>
              <a:ext uri="{FF2B5EF4-FFF2-40B4-BE49-F238E27FC236}">
                <a16:creationId xmlns:a16="http://schemas.microsoft.com/office/drawing/2014/main" id="{A8E9CFF2-3777-4FF4-A759-8491175B0B7C}"/>
              </a:ext>
            </a:extLst>
          </p:cNvPr>
          <p:cNvSpPr>
            <a:spLocks noGrp="1"/>
          </p:cNvSpPr>
          <p:nvPr>
            <p:ph type="subTitle" idx="1"/>
          </p:nvPr>
        </p:nvSpPr>
        <p:spPr>
          <a:xfrm>
            <a:off x="5013789" y="4672739"/>
            <a:ext cx="6545312" cy="1021498"/>
          </a:xfrm>
        </p:spPr>
        <p:txBody>
          <a:bodyPr>
            <a:normAutofit lnSpcReduction="10000"/>
          </a:bodyPr>
          <a:lstStyle/>
          <a:p>
            <a:r>
              <a:rPr lang="en-US" sz="2400" dirty="0">
                <a:solidFill>
                  <a:schemeClr val="tx1">
                    <a:lumMod val="85000"/>
                    <a:lumOff val="15000"/>
                  </a:schemeClr>
                </a:solidFill>
              </a:rPr>
              <a:t>Carrie ward, </a:t>
            </a:r>
            <a:r>
              <a:rPr lang="en-US" sz="2400" dirty="0" err="1">
                <a:solidFill>
                  <a:schemeClr val="tx1">
                    <a:lumMod val="85000"/>
                    <a:lumOff val="15000"/>
                  </a:schemeClr>
                </a:solidFill>
              </a:rPr>
              <a:t>earp</a:t>
            </a:r>
            <a:r>
              <a:rPr lang="en-US" sz="2400" dirty="0">
                <a:solidFill>
                  <a:schemeClr val="tx1">
                    <a:lumMod val="85000"/>
                    <a:lumOff val="15000"/>
                  </a:schemeClr>
                </a:solidFill>
              </a:rPr>
              <a:t> </a:t>
            </a:r>
            <a:r>
              <a:rPr lang="en-US" sz="2400" dirty="0" err="1">
                <a:solidFill>
                  <a:schemeClr val="tx1">
                    <a:lumMod val="85000"/>
                    <a:lumOff val="15000"/>
                  </a:schemeClr>
                </a:solidFill>
              </a:rPr>
              <a:t>cohn</a:t>
            </a:r>
            <a:r>
              <a:rPr lang="en-US" sz="2400" dirty="0">
                <a:solidFill>
                  <a:schemeClr val="tx1">
                    <a:lumMod val="85000"/>
                    <a:lumOff val="15000"/>
                  </a:schemeClr>
                </a:solidFill>
              </a:rPr>
              <a:t> </a:t>
            </a:r>
          </a:p>
          <a:p>
            <a:r>
              <a:rPr lang="en-US" sz="2400" dirty="0">
                <a:solidFill>
                  <a:schemeClr val="tx1">
                    <a:lumMod val="85000"/>
                    <a:lumOff val="15000"/>
                  </a:schemeClr>
                </a:solidFill>
              </a:rPr>
              <a:t>New jersey | Philadelphia </a:t>
            </a:r>
          </a:p>
        </p:txBody>
      </p:sp>
      <p:pic>
        <p:nvPicPr>
          <p:cNvPr id="6" name="Picture 5" descr="A picture containing icon&#10;&#10;Description automatically generated">
            <a:extLst>
              <a:ext uri="{FF2B5EF4-FFF2-40B4-BE49-F238E27FC236}">
                <a16:creationId xmlns:a16="http://schemas.microsoft.com/office/drawing/2014/main" id="{09F0986B-7E05-4B22-9BCF-1F7C55E822CC}"/>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584100" y="-100252"/>
            <a:ext cx="4801142" cy="7251660"/>
          </a:xfrm>
          <a:prstGeom prst="rect">
            <a:avLst/>
          </a:prstGeom>
        </p:spPr>
      </p:pic>
      <p:cxnSp>
        <p:nvCxnSpPr>
          <p:cNvPr id="24" name="Straight Connector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737824"/>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reen leaf plants inside greenhouse">
            <a:extLst>
              <a:ext uri="{FF2B5EF4-FFF2-40B4-BE49-F238E27FC236}">
                <a16:creationId xmlns:a16="http://schemas.microsoft.com/office/drawing/2014/main" id="{67E15D81-24C2-4E59-A60E-549016984200}"/>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130237" y="-456426"/>
            <a:ext cx="12452474" cy="83058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C458D4E-7DEA-4FAA-85FA-E72BD380856A}"/>
              </a:ext>
            </a:extLst>
          </p:cNvPr>
          <p:cNvSpPr txBox="1"/>
          <p:nvPr/>
        </p:nvSpPr>
        <p:spPr>
          <a:xfrm>
            <a:off x="0" y="149156"/>
            <a:ext cx="7843814" cy="769441"/>
          </a:xfrm>
          <a:prstGeom prst="rect">
            <a:avLst/>
          </a:prstGeom>
          <a:noFill/>
        </p:spPr>
        <p:txBody>
          <a:bodyPr wrap="none" rtlCol="0">
            <a:spAutoFit/>
          </a:bodyPr>
          <a:lstStyle/>
          <a:p>
            <a:r>
              <a:rPr lang="en-US" sz="4400" dirty="0">
                <a:effectLst/>
                <a:latin typeface="Times New Roman" panose="02020603050405020304" pitchFamily="18" charset="0"/>
                <a:ea typeface="Calibri" panose="020F0502020204030204" pitchFamily="34" charset="0"/>
                <a:cs typeface="Times New Roman" panose="02020603050405020304" pitchFamily="18" charset="0"/>
              </a:rPr>
              <a:t>Why a Cannabis Practice Group? </a:t>
            </a:r>
          </a:p>
        </p:txBody>
      </p:sp>
      <p:sp>
        <p:nvSpPr>
          <p:cNvPr id="10" name="TextBox 9">
            <a:extLst>
              <a:ext uri="{FF2B5EF4-FFF2-40B4-BE49-F238E27FC236}">
                <a16:creationId xmlns:a16="http://schemas.microsoft.com/office/drawing/2014/main" id="{3D0E8133-FBD2-4191-831A-6C59F3388E94}"/>
              </a:ext>
            </a:extLst>
          </p:cNvPr>
          <p:cNvSpPr txBox="1"/>
          <p:nvPr/>
        </p:nvSpPr>
        <p:spPr>
          <a:xfrm>
            <a:off x="523874" y="1062269"/>
            <a:ext cx="10887075" cy="5565947"/>
          </a:xfrm>
          <a:prstGeom prst="rect">
            <a:avLst/>
          </a:prstGeom>
          <a:noFill/>
        </p:spPr>
        <p:txBody>
          <a:bodyPr wrap="square" rtlCol="0">
            <a:spAutoFit/>
          </a:bodyPr>
          <a:lstStyle/>
          <a:p>
            <a:pPr marL="342900" marR="0" lvl="0" indent="-342900">
              <a:spcBef>
                <a:spcPts val="0"/>
              </a:spcBef>
              <a:spcAft>
                <a:spcPts val="0"/>
              </a:spcAft>
              <a:buClr>
                <a:schemeClr val="accent6">
                  <a:lumMod val="50000"/>
                </a:schemeClr>
              </a:buClr>
              <a:buFont typeface="Symbol" panose="05050102010706020507" pitchFamily="18" charset="2"/>
              <a:buChar char=""/>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Huge commercial growth in less than a decade</a:t>
            </a:r>
          </a:p>
          <a:p>
            <a:pPr marL="342900" marR="0" lvl="0" indent="-342900">
              <a:spcBef>
                <a:spcPts val="0"/>
              </a:spcBef>
              <a:spcAft>
                <a:spcPts val="0"/>
              </a:spcAft>
              <a:buClr>
                <a:schemeClr val="accent6">
                  <a:lumMod val="50000"/>
                </a:schemeClr>
              </a:buClr>
              <a:buFont typeface="Symbol" panose="05050102010706020507" pitchFamily="18" charset="2"/>
              <a:buChar char=""/>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Worldwide sales of legalized marijuana alone topped $21 billion in 2020; projections show market growth rising above $100 billion by 2028</a:t>
            </a:r>
          </a:p>
          <a:p>
            <a:pPr marL="342900" marR="0" lvl="0" indent="-342900">
              <a:spcBef>
                <a:spcPts val="0"/>
              </a:spcBef>
              <a:spcAft>
                <a:spcPts val="0"/>
              </a:spcAft>
              <a:buClr>
                <a:schemeClr val="accent6">
                  <a:lumMod val="50000"/>
                </a:schemeClr>
              </a:buClr>
              <a:buFont typeface="Symbol" panose="05050102010706020507" pitchFamily="18" charset="2"/>
              <a:buChar char=""/>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There has been an equally rapid growth of cannabis ancillary businesses and accessory products, including those infused with CBD, CBG, and/or CBN or developed through the cultivation of hemp with its ever increasing commercial and industrial uses</a:t>
            </a:r>
          </a:p>
          <a:p>
            <a:pPr marL="342900" marR="0" lvl="0" indent="-342900">
              <a:spcBef>
                <a:spcPts val="0"/>
              </a:spcBef>
              <a:spcAft>
                <a:spcPts val="0"/>
              </a:spcAft>
              <a:buClr>
                <a:schemeClr val="accent6">
                  <a:lumMod val="50000"/>
                </a:schemeClr>
              </a:buClr>
              <a:buFont typeface="Symbol" panose="05050102010706020507" pitchFamily="18" charset="2"/>
              <a:buChar char=""/>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 very broad-based industry:</a:t>
            </a:r>
          </a:p>
          <a:p>
            <a:pPr marL="742950" marR="0" lvl="1" indent="-285750">
              <a:spcBef>
                <a:spcPts val="0"/>
              </a:spcBef>
              <a:spcAft>
                <a:spcPts val="0"/>
              </a:spcAft>
              <a:buClr>
                <a:schemeClr val="accent6">
                  <a:lumMod val="50000"/>
                </a:schemeClr>
              </a:buClr>
              <a:buFont typeface="Courier New" panose="02070309020205020404" pitchFamily="49" charset="0"/>
              <a:buChar char="o"/>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Plant-touching cannabis businesses – </a:t>
            </a:r>
          </a:p>
          <a:p>
            <a:pPr marL="1143000" marR="0" lvl="2" indent="-228600">
              <a:spcBef>
                <a:spcPts val="0"/>
              </a:spcBef>
              <a:spcAft>
                <a:spcPts val="0"/>
              </a:spcAft>
              <a:buClr>
                <a:schemeClr val="accent6">
                  <a:lumMod val="50000"/>
                </a:schemeClr>
              </a:buClr>
              <a:buFont typeface="Wingdings" panose="05000000000000000000"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Cultivators</a:t>
            </a:r>
          </a:p>
          <a:p>
            <a:pPr marL="1143000" marR="0" lvl="2" indent="-228600">
              <a:spcBef>
                <a:spcPts val="0"/>
              </a:spcBef>
              <a:spcAft>
                <a:spcPts val="0"/>
              </a:spcAft>
              <a:buClr>
                <a:schemeClr val="accent6">
                  <a:lumMod val="50000"/>
                </a:schemeClr>
              </a:buClr>
              <a:buFont typeface="Wingdings" panose="05000000000000000000"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Lab Testers</a:t>
            </a:r>
          </a:p>
          <a:p>
            <a:pPr marL="1143000" marR="0" lvl="2" indent="-228600">
              <a:spcBef>
                <a:spcPts val="0"/>
              </a:spcBef>
              <a:spcAft>
                <a:spcPts val="0"/>
              </a:spcAft>
              <a:buClr>
                <a:schemeClr val="accent6">
                  <a:lumMod val="50000"/>
                </a:schemeClr>
              </a:buClr>
              <a:buFont typeface="Wingdings" panose="05000000000000000000"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Manufacturers</a:t>
            </a:r>
          </a:p>
          <a:p>
            <a:pPr marL="1143000" marR="0" lvl="2" indent="-228600">
              <a:spcBef>
                <a:spcPts val="0"/>
              </a:spcBef>
              <a:spcAft>
                <a:spcPts val="0"/>
              </a:spcAft>
              <a:buClr>
                <a:schemeClr val="accent6">
                  <a:lumMod val="50000"/>
                </a:schemeClr>
              </a:buClr>
              <a:buFont typeface="Wingdings" panose="05000000000000000000"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Distributors</a:t>
            </a:r>
          </a:p>
          <a:p>
            <a:pPr marL="1143000" marR="0" lvl="2" indent="-228600">
              <a:spcBef>
                <a:spcPts val="0"/>
              </a:spcBef>
              <a:spcAft>
                <a:spcPts val="0"/>
              </a:spcAft>
              <a:buFont typeface="Wingdings" panose="05000000000000000000"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Retailers/Dispensaries</a:t>
            </a:r>
          </a:p>
          <a:p>
            <a:pPr marL="1143000" marR="0" lvl="2" indent="-228600">
              <a:spcBef>
                <a:spcPts val="0"/>
              </a:spcBef>
              <a:spcAft>
                <a:spcPts val="0"/>
              </a:spcAft>
              <a:buFont typeface="Wingdings" panose="05000000000000000000"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Delivery Services</a:t>
            </a:r>
          </a:p>
          <a:p>
            <a:pPr marL="1143000" marR="0" lvl="2" indent="-228600">
              <a:spcBef>
                <a:spcPts val="0"/>
              </a:spcBef>
              <a:spcAft>
                <a:spcPts val="0"/>
              </a:spcAft>
              <a:buFont typeface="Wingdings" panose="05000000000000000000"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On-Site Cannabis Consumption Lounges</a:t>
            </a:r>
          </a:p>
          <a:p>
            <a:pPr marL="1143000" marR="0" lvl="2" indent="-228600">
              <a:spcBef>
                <a:spcPts val="0"/>
              </a:spcBef>
              <a:spcAft>
                <a:spcPts val="0"/>
              </a:spcAft>
              <a:buClr>
                <a:schemeClr val="accent6">
                  <a:lumMod val="50000"/>
                </a:schemeClr>
              </a:buClr>
              <a:buFont typeface="Wingdings" panose="05000000000000000000" pitchFamily="2" charset="2"/>
              <a:buChar char=""/>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8350737"/>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close-up of a leaf&#10;&#10;Description automatically generated with medium confidence">
            <a:extLst>
              <a:ext uri="{FF2B5EF4-FFF2-40B4-BE49-F238E27FC236}">
                <a16:creationId xmlns:a16="http://schemas.microsoft.com/office/drawing/2014/main" id="{5A45F115-09EE-4E17-AF07-68E638F6B7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3130" y="2779160"/>
            <a:ext cx="3950690" cy="3950690"/>
          </a:xfrm>
          <a:prstGeom prst="rect">
            <a:avLst/>
          </a:prstGeom>
          <a:noFill/>
        </p:spPr>
      </p:pic>
      <p:sp>
        <p:nvSpPr>
          <p:cNvPr id="2" name="Title 1">
            <a:extLst>
              <a:ext uri="{FF2B5EF4-FFF2-40B4-BE49-F238E27FC236}">
                <a16:creationId xmlns:a16="http://schemas.microsoft.com/office/drawing/2014/main" id="{7265A271-F242-41DE-ADB0-2285A866412E}"/>
              </a:ext>
            </a:extLst>
          </p:cNvPr>
          <p:cNvSpPr>
            <a:spLocks noGrp="1"/>
          </p:cNvSpPr>
          <p:nvPr>
            <p:ph type="title"/>
          </p:nvPr>
        </p:nvSpPr>
        <p:spPr>
          <a:xfrm>
            <a:off x="554804" y="286603"/>
            <a:ext cx="10600876" cy="973963"/>
          </a:xfrm>
        </p:spPr>
        <p:txBody>
          <a:bodyPr anchor="b">
            <a:normAutofit/>
          </a:bodyPr>
          <a:lstStyle/>
          <a:p>
            <a:r>
              <a:rPr lang="en-US" sz="5400" b="1" u="sng" dirty="0">
                <a:latin typeface="+mn-lt"/>
              </a:rPr>
              <a:t>Timeline </a:t>
            </a:r>
          </a:p>
        </p:txBody>
      </p:sp>
      <p:sp>
        <p:nvSpPr>
          <p:cNvPr id="3" name="Content Placeholder 2">
            <a:extLst>
              <a:ext uri="{FF2B5EF4-FFF2-40B4-BE49-F238E27FC236}">
                <a16:creationId xmlns:a16="http://schemas.microsoft.com/office/drawing/2014/main" id="{003C942B-AE33-4B88-BB68-50A5EA0119F2}"/>
              </a:ext>
            </a:extLst>
          </p:cNvPr>
          <p:cNvSpPr>
            <a:spLocks noGrp="1"/>
          </p:cNvSpPr>
          <p:nvPr>
            <p:ph sz="half" idx="1"/>
          </p:nvPr>
        </p:nvSpPr>
        <p:spPr>
          <a:xfrm>
            <a:off x="647272" y="1593670"/>
            <a:ext cx="7993293" cy="4275424"/>
          </a:xfrm>
        </p:spPr>
        <p:txBody>
          <a:bodyPr>
            <a:normAutofit/>
          </a:bodyPr>
          <a:lstStyle/>
          <a:p>
            <a:pPr>
              <a:lnSpc>
                <a:spcPct val="100000"/>
              </a:lnSpc>
              <a:spcBef>
                <a:spcPts val="0"/>
              </a:spcBef>
              <a:spcAft>
                <a:spcPts val="800"/>
              </a:spcAft>
              <a:buFont typeface="Arial" panose="020B0604020202020204" pitchFamily="34" charset="0"/>
              <a:buChar char="•"/>
            </a:pPr>
            <a:r>
              <a:rPr lang="en-US" sz="3600" b="0" i="0" dirty="0">
                <a:effectLst/>
              </a:rPr>
              <a:t> February 22, 2021, New Jersey became the fourteenth state to make cannabis legal</a:t>
            </a:r>
          </a:p>
          <a:p>
            <a:pPr>
              <a:lnSpc>
                <a:spcPct val="100000"/>
              </a:lnSpc>
              <a:spcBef>
                <a:spcPts val="0"/>
              </a:spcBef>
              <a:spcAft>
                <a:spcPts val="800"/>
              </a:spcAft>
              <a:buFont typeface="Arial" panose="020B0604020202020204" pitchFamily="34" charset="0"/>
              <a:buChar char="•"/>
            </a:pPr>
            <a:r>
              <a:rPr lang="en-US" sz="3600" b="0" i="0" dirty="0">
                <a:effectLst/>
              </a:rPr>
              <a:t> </a:t>
            </a:r>
            <a:r>
              <a:rPr lang="en-US" sz="3600" dirty="0"/>
              <a:t>December 2021 – applications open </a:t>
            </a:r>
          </a:p>
          <a:p>
            <a:pPr>
              <a:lnSpc>
                <a:spcPct val="100000"/>
              </a:lnSpc>
              <a:spcBef>
                <a:spcPts val="0"/>
              </a:spcBef>
              <a:spcAft>
                <a:spcPts val="800"/>
              </a:spcAft>
              <a:buFont typeface="Arial" panose="020B0604020202020204" pitchFamily="34" charset="0"/>
              <a:buChar char="•"/>
            </a:pPr>
            <a:r>
              <a:rPr lang="en-US" sz="3600" b="0" i="0" dirty="0">
                <a:effectLst/>
              </a:rPr>
              <a:t> March 15, 2022 – prospects can apply – causing some drama due monopolies from existing</a:t>
            </a:r>
          </a:p>
        </p:txBody>
      </p:sp>
    </p:spTree>
    <p:extLst>
      <p:ext uri="{BB962C8B-B14F-4D97-AF65-F5344CB8AC3E}">
        <p14:creationId xmlns:p14="http://schemas.microsoft.com/office/powerpoint/2010/main" val="2246643815"/>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8384C-04FB-4D77-A345-80238F1A3A7C}"/>
              </a:ext>
            </a:extLst>
          </p:cNvPr>
          <p:cNvSpPr>
            <a:spLocks noGrp="1"/>
          </p:cNvSpPr>
          <p:nvPr>
            <p:ph type="title"/>
          </p:nvPr>
        </p:nvSpPr>
        <p:spPr/>
        <p:txBody>
          <a:bodyPr/>
          <a:lstStyle/>
          <a:p>
            <a:endParaRPr lang="en-US"/>
          </a:p>
        </p:txBody>
      </p:sp>
      <p:pic>
        <p:nvPicPr>
          <p:cNvPr id="5" name="Content Placeholder 4" descr="Shape, square&#10;&#10;Description automatically generated">
            <a:extLst>
              <a:ext uri="{FF2B5EF4-FFF2-40B4-BE49-F238E27FC236}">
                <a16:creationId xmlns:a16="http://schemas.microsoft.com/office/drawing/2014/main" id="{79D309E9-A481-4BE7-B243-D430B1CE31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754" y="-85332"/>
            <a:ext cx="12811522" cy="6492482"/>
          </a:xfrm>
        </p:spPr>
      </p:pic>
    </p:spTree>
    <p:extLst>
      <p:ext uri="{BB962C8B-B14F-4D97-AF65-F5344CB8AC3E}">
        <p14:creationId xmlns:p14="http://schemas.microsoft.com/office/powerpoint/2010/main" val="2115012447"/>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5A271-F242-41DE-ADB0-2285A866412E}"/>
              </a:ext>
            </a:extLst>
          </p:cNvPr>
          <p:cNvSpPr>
            <a:spLocks noGrp="1"/>
          </p:cNvSpPr>
          <p:nvPr>
            <p:ph type="title"/>
          </p:nvPr>
        </p:nvSpPr>
        <p:spPr>
          <a:xfrm>
            <a:off x="643466" y="499000"/>
            <a:ext cx="3517567" cy="2093975"/>
          </a:xfrm>
        </p:spPr>
        <p:txBody>
          <a:bodyPr>
            <a:normAutofit/>
          </a:bodyPr>
          <a:lstStyle/>
          <a:p>
            <a:r>
              <a:rPr lang="en-US" sz="5400" dirty="0"/>
              <a:t>Licensing Delays </a:t>
            </a:r>
          </a:p>
        </p:txBody>
      </p:sp>
      <p:sp>
        <p:nvSpPr>
          <p:cNvPr id="3" name="Content Placeholder 2">
            <a:extLst>
              <a:ext uri="{FF2B5EF4-FFF2-40B4-BE49-F238E27FC236}">
                <a16:creationId xmlns:a16="http://schemas.microsoft.com/office/drawing/2014/main" id="{003C942B-AE33-4B88-BB68-50A5EA0119F2}"/>
              </a:ext>
            </a:extLst>
          </p:cNvPr>
          <p:cNvSpPr>
            <a:spLocks noGrp="1"/>
          </p:cNvSpPr>
          <p:nvPr>
            <p:ph idx="1"/>
          </p:nvPr>
        </p:nvSpPr>
        <p:spPr>
          <a:xfrm>
            <a:off x="4889500" y="146050"/>
            <a:ext cx="7124700" cy="6381749"/>
          </a:xfrm>
        </p:spPr>
        <p:txBody>
          <a:bodyPr>
            <a:normAutofit lnSpcReduction="10000"/>
          </a:bodyPr>
          <a:lstStyle/>
          <a:p>
            <a:pPr>
              <a:lnSpc>
                <a:spcPct val="107000"/>
              </a:lnSpc>
              <a:spcBef>
                <a:spcPts val="0"/>
              </a:spcBef>
              <a:spcAft>
                <a:spcPts val="800"/>
              </a:spcAft>
              <a:buFont typeface="Arial" panose="020B0604020202020204" pitchFamily="34" charset="0"/>
              <a:buChar char="•"/>
            </a:pPr>
            <a:r>
              <a:rPr lang="en-US" sz="2800" b="0" i="0" dirty="0">
                <a:solidFill>
                  <a:srgbClr val="2A2A2A"/>
                </a:solidFill>
                <a:effectLst/>
              </a:rPr>
              <a:t> When process opened, over</a:t>
            </a:r>
            <a:r>
              <a:rPr lang="en-US" sz="2800" dirty="0">
                <a:solidFill>
                  <a:srgbClr val="2A2A2A"/>
                </a:solidFill>
              </a:rPr>
              <a:t> 500 licensing applications were received within first 4 hours! </a:t>
            </a:r>
          </a:p>
          <a:p>
            <a:pPr>
              <a:lnSpc>
                <a:spcPct val="107000"/>
              </a:lnSpc>
              <a:spcBef>
                <a:spcPts val="0"/>
              </a:spcBef>
              <a:spcAft>
                <a:spcPts val="800"/>
              </a:spcAft>
              <a:buFont typeface="Arial" panose="020B0604020202020204" pitchFamily="34" charset="0"/>
              <a:buChar char="•"/>
            </a:pPr>
            <a:r>
              <a:rPr lang="en-US" sz="2800" dirty="0">
                <a:solidFill>
                  <a:srgbClr val="2A2A2A"/>
                </a:solidFill>
              </a:rPr>
              <a:t> </a:t>
            </a:r>
            <a:r>
              <a:rPr lang="en-US" sz="2800" b="0" i="0" dirty="0">
                <a:solidFill>
                  <a:srgbClr val="2A2A2A"/>
                </a:solidFill>
                <a:effectLst/>
              </a:rPr>
              <a:t>Four Alternative Treatment Centers (ATC) — vertically-integrated medical marijuana operations submitted "conversion" applications to sell recreationally </a:t>
            </a:r>
          </a:p>
          <a:p>
            <a:pPr>
              <a:lnSpc>
                <a:spcPct val="107000"/>
              </a:lnSpc>
              <a:spcBef>
                <a:spcPts val="0"/>
              </a:spcBef>
              <a:spcAft>
                <a:spcPts val="800"/>
              </a:spcAft>
              <a:buFont typeface="Arial" panose="020B0604020202020204" pitchFamily="34" charset="0"/>
              <a:buChar char="•"/>
            </a:pPr>
            <a:r>
              <a:rPr lang="en-US" sz="2800" dirty="0">
                <a:solidFill>
                  <a:srgbClr val="2A2A2A"/>
                </a:solidFill>
              </a:rPr>
              <a:t> The Cannabis Regulatory Commission’s (CRC) Executive Director Jeff Brown won’t say how long to review the medical marijuana operators' applications</a:t>
            </a:r>
          </a:p>
          <a:p>
            <a:pPr>
              <a:lnSpc>
                <a:spcPct val="107000"/>
              </a:lnSpc>
              <a:spcBef>
                <a:spcPts val="0"/>
              </a:spcBef>
              <a:spcAft>
                <a:spcPts val="800"/>
              </a:spcAft>
              <a:buFont typeface="Arial" panose="020B0604020202020204" pitchFamily="34" charset="0"/>
              <a:buChar char="•"/>
            </a:pPr>
            <a:r>
              <a:rPr lang="en-US" sz="2800" b="0" i="0" dirty="0">
                <a:solidFill>
                  <a:srgbClr val="2A2A2A"/>
                </a:solidFill>
                <a:effectLst/>
              </a:rPr>
              <a:t> Purchases will initially be made at existing medical marijuana dispensaries, but only after they show they have enough dope for the nearly 100,000 patients in New Jersey</a:t>
            </a:r>
          </a:p>
        </p:txBody>
      </p:sp>
      <p:pic>
        <p:nvPicPr>
          <p:cNvPr id="6" name="Picture 5" descr="A picture containing text&#10;&#10;Description automatically generated">
            <a:extLst>
              <a:ext uri="{FF2B5EF4-FFF2-40B4-BE49-F238E27FC236}">
                <a16:creationId xmlns:a16="http://schemas.microsoft.com/office/drawing/2014/main" id="{22E55670-CEE1-48D2-BAED-C2A8715D74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78778"/>
            <a:ext cx="4633791" cy="3576418"/>
          </a:xfrm>
          <a:prstGeom prst="rect">
            <a:avLst/>
          </a:prstGeom>
        </p:spPr>
      </p:pic>
    </p:spTree>
    <p:extLst>
      <p:ext uri="{BB962C8B-B14F-4D97-AF65-F5344CB8AC3E}">
        <p14:creationId xmlns:p14="http://schemas.microsoft.com/office/powerpoint/2010/main" val="1931197317"/>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picture containing text, businesscard&#10;&#10;Description automatically generated">
            <a:extLst>
              <a:ext uri="{FF2B5EF4-FFF2-40B4-BE49-F238E27FC236}">
                <a16:creationId xmlns:a16="http://schemas.microsoft.com/office/drawing/2014/main" id="{E52F980C-222B-46AF-8B84-87FBC9F139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4723" y="1575298"/>
            <a:ext cx="7136375" cy="5282701"/>
          </a:xfrm>
          <a:prstGeom prst="rect">
            <a:avLst/>
          </a:prstGeom>
          <a:noFill/>
        </p:spPr>
      </p:pic>
      <p:sp>
        <p:nvSpPr>
          <p:cNvPr id="2" name="Title 1">
            <a:extLst>
              <a:ext uri="{FF2B5EF4-FFF2-40B4-BE49-F238E27FC236}">
                <a16:creationId xmlns:a16="http://schemas.microsoft.com/office/drawing/2014/main" id="{B2CBECCE-90FB-4286-B9E2-BA939257F0F9}"/>
              </a:ext>
            </a:extLst>
          </p:cNvPr>
          <p:cNvSpPr>
            <a:spLocks noGrp="1"/>
          </p:cNvSpPr>
          <p:nvPr>
            <p:ph type="title"/>
          </p:nvPr>
        </p:nvSpPr>
        <p:spPr>
          <a:xfrm>
            <a:off x="520700" y="286604"/>
            <a:ext cx="10634980" cy="977118"/>
          </a:xfrm>
        </p:spPr>
        <p:txBody>
          <a:bodyPr anchor="b">
            <a:normAutofit/>
          </a:bodyPr>
          <a:lstStyle/>
          <a:p>
            <a:r>
              <a:rPr lang="en-US" b="1" u="sng" dirty="0">
                <a:latin typeface="+mn-lt"/>
              </a:rPr>
              <a:t>99 Problems and Weed is One </a:t>
            </a:r>
          </a:p>
        </p:txBody>
      </p:sp>
      <p:sp>
        <p:nvSpPr>
          <p:cNvPr id="3" name="Content Placeholder 2">
            <a:extLst>
              <a:ext uri="{FF2B5EF4-FFF2-40B4-BE49-F238E27FC236}">
                <a16:creationId xmlns:a16="http://schemas.microsoft.com/office/drawing/2014/main" id="{3A035FF2-97A4-43EC-ACA4-87EFC8402622}"/>
              </a:ext>
            </a:extLst>
          </p:cNvPr>
          <p:cNvSpPr>
            <a:spLocks noGrp="1"/>
          </p:cNvSpPr>
          <p:nvPr>
            <p:ph sz="half" idx="1"/>
          </p:nvPr>
        </p:nvSpPr>
        <p:spPr>
          <a:xfrm>
            <a:off x="520699" y="1463354"/>
            <a:ext cx="7739723" cy="4747374"/>
          </a:xfrm>
        </p:spPr>
        <p:txBody>
          <a:bodyPr>
            <a:normAutofit/>
          </a:bodyPr>
          <a:lstStyle/>
          <a:p>
            <a:pPr>
              <a:lnSpc>
                <a:spcPct val="100000"/>
              </a:lnSpc>
              <a:spcBef>
                <a:spcPts val="0"/>
              </a:spcBef>
              <a:spcAft>
                <a:spcPts val="800"/>
              </a:spcAft>
              <a:buFont typeface="Arial" panose="020B0604020202020204" pitchFamily="34" charset="0"/>
              <a:buChar char="•"/>
            </a:pPr>
            <a:r>
              <a:rPr lang="en-US" sz="3200" b="0" i="0" dirty="0">
                <a:effectLst/>
              </a:rPr>
              <a:t> ATCs spent 2021 preparing for retail sales that never came</a:t>
            </a:r>
          </a:p>
          <a:p>
            <a:pPr>
              <a:lnSpc>
                <a:spcPct val="100000"/>
              </a:lnSpc>
              <a:spcBef>
                <a:spcPts val="0"/>
              </a:spcBef>
              <a:spcAft>
                <a:spcPts val="800"/>
              </a:spcAft>
              <a:buFont typeface="Arial" panose="020B0604020202020204" pitchFamily="34" charset="0"/>
              <a:buChar char="•"/>
            </a:pPr>
            <a:r>
              <a:rPr lang="en-US" sz="3200" dirty="0"/>
              <a:t> Some </a:t>
            </a:r>
            <a:r>
              <a:rPr lang="en-US" sz="3200" b="0" i="0" dirty="0">
                <a:effectLst/>
              </a:rPr>
              <a:t>tripled cannabis growing operations and staffing in anticipation of sales beginning in the fourth quarter </a:t>
            </a:r>
          </a:p>
          <a:p>
            <a:pPr>
              <a:lnSpc>
                <a:spcPct val="100000"/>
              </a:lnSpc>
              <a:spcBef>
                <a:spcPts val="0"/>
              </a:spcBef>
              <a:spcAft>
                <a:spcPts val="800"/>
              </a:spcAft>
              <a:buFont typeface="Arial" panose="020B0604020202020204" pitchFamily="34" charset="0"/>
              <a:buChar char="•"/>
            </a:pPr>
            <a:r>
              <a:rPr lang="en-US" sz="3200" b="0" i="0" dirty="0">
                <a:effectLst/>
              </a:rPr>
              <a:t> Now, vaults stuffed to the gills with harvested cannabis</a:t>
            </a:r>
            <a:endParaRPr lang="en-US" sz="3200" dirty="0"/>
          </a:p>
        </p:txBody>
      </p:sp>
    </p:spTree>
    <p:extLst>
      <p:ext uri="{BB962C8B-B14F-4D97-AF65-F5344CB8AC3E}">
        <p14:creationId xmlns:p14="http://schemas.microsoft.com/office/powerpoint/2010/main" val="3449428281"/>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DF3F7"/>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260350" y="758952"/>
            <a:ext cx="11652250" cy="3892168"/>
          </a:xfrm>
        </p:spPr>
        <p:txBody>
          <a:bodyPr anchor="ctr">
            <a:noAutofit/>
          </a:bodyPr>
          <a:lstStyle/>
          <a:p>
            <a:pPr lvl="0" algn="ctr"/>
            <a:r>
              <a:rPr lang="en-US" sz="4800" dirty="0">
                <a:solidFill>
                  <a:srgbClr val="FFFFFF"/>
                </a:solidFill>
                <a:latin typeface="+mn-lt"/>
              </a:rPr>
              <a:t>The applications will take months to result in licensure of those facilities, and then a harvest cycle needs to occur which puts new licensees at least six months away from producing adult-use cannabis.</a:t>
            </a:r>
          </a:p>
        </p:txBody>
      </p:sp>
      <p:sp>
        <p:nvSpPr>
          <p:cNvPr id="49" name="Rectangle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1714609"/>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F609FF9A-4FCE-468E-A86A-C9AB525EA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9" name="Rectangle 72">
            <a:extLst>
              <a:ext uri="{FF2B5EF4-FFF2-40B4-BE49-F238E27FC236}">
                <a16:creationId xmlns:a16="http://schemas.microsoft.com/office/drawing/2014/main" id="{021E12D4-3A88-428D-8E5E-AF1AFD923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26" name="Picture 2" descr="green cannabis leaves and black glass drops bottle">
            <a:extLst>
              <a:ext uri="{FF2B5EF4-FFF2-40B4-BE49-F238E27FC236}">
                <a16:creationId xmlns:a16="http://schemas.microsoft.com/office/drawing/2014/main" id="{D4B3136C-390A-4FE8-A2B9-D63C3B606565}"/>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0964" b="4766"/>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A68418-4246-409E-8D8F-0102C1E6DE79}"/>
              </a:ext>
            </a:extLst>
          </p:cNvPr>
          <p:cNvSpPr txBox="1"/>
          <p:nvPr/>
        </p:nvSpPr>
        <p:spPr>
          <a:xfrm>
            <a:off x="1477107" y="5404338"/>
            <a:ext cx="291778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Questions?</a:t>
            </a:r>
          </a:p>
        </p:txBody>
      </p:sp>
    </p:spTree>
    <p:extLst>
      <p:ext uri="{BB962C8B-B14F-4D97-AF65-F5344CB8AC3E}">
        <p14:creationId xmlns:p14="http://schemas.microsoft.com/office/powerpoint/2010/main" val="1166572173"/>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E1457E-F33E-4501-9424-B4987BEAEC7B}"/>
              </a:ext>
            </a:extLst>
          </p:cNvPr>
          <p:cNvSpPr txBox="1"/>
          <p:nvPr/>
        </p:nvSpPr>
        <p:spPr>
          <a:xfrm>
            <a:off x="462446" y="611359"/>
            <a:ext cx="3333750" cy="153888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Eric Sleeper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Partner, Barton LLP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esleeper@bartonesq.com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bartonesq.com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Office: 212-687-6262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Cell: 609-203-5788</a:t>
            </a:r>
          </a:p>
        </p:txBody>
      </p:sp>
      <p:sp>
        <p:nvSpPr>
          <p:cNvPr id="4" name="TextBox 3">
            <a:extLst>
              <a:ext uri="{FF2B5EF4-FFF2-40B4-BE49-F238E27FC236}">
                <a16:creationId xmlns:a16="http://schemas.microsoft.com/office/drawing/2014/main" id="{9C1D418C-6585-44CF-B5E6-694DB64A019F}"/>
              </a:ext>
            </a:extLst>
          </p:cNvPr>
          <p:cNvSpPr txBox="1"/>
          <p:nvPr/>
        </p:nvSpPr>
        <p:spPr>
          <a:xfrm>
            <a:off x="462446" y="4970576"/>
            <a:ext cx="562451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Michelle Mabugat</a:t>
            </a:r>
          </a:p>
          <a:p>
            <a:pPr marL="171450" marR="0" lvl="0" indent="-17145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Counsel, Greenberg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Glusker</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Fields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Claman</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&amp;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Machtinger</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mmabugat@greenbergglusker.com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greenbergglusker.com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Office: 310-785-6845</a:t>
            </a:r>
          </a:p>
        </p:txBody>
      </p:sp>
      <p:sp>
        <p:nvSpPr>
          <p:cNvPr id="5" name="TextBox 4">
            <a:extLst>
              <a:ext uri="{FF2B5EF4-FFF2-40B4-BE49-F238E27FC236}">
                <a16:creationId xmlns:a16="http://schemas.microsoft.com/office/drawing/2014/main" id="{1BBBB055-ED44-497B-908A-755A5C09FC94}"/>
              </a:ext>
            </a:extLst>
          </p:cNvPr>
          <p:cNvSpPr txBox="1"/>
          <p:nvPr/>
        </p:nvSpPr>
        <p:spPr>
          <a:xfrm>
            <a:off x="462446" y="2208060"/>
            <a:ext cx="3423347"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Carrie Ward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Attorney, Earp Cohn P.C.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cward@earpcohn.com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earpcohn.com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Office: 856-354-7700</a:t>
            </a:r>
          </a:p>
        </p:txBody>
      </p:sp>
      <p:sp>
        <p:nvSpPr>
          <p:cNvPr id="6" name="TextBox 5">
            <a:extLst>
              <a:ext uri="{FF2B5EF4-FFF2-40B4-BE49-F238E27FC236}">
                <a16:creationId xmlns:a16="http://schemas.microsoft.com/office/drawing/2014/main" id="{03EFB3AC-5C52-49C6-8EE1-312CBB5138BF}"/>
              </a:ext>
            </a:extLst>
          </p:cNvPr>
          <p:cNvSpPr txBox="1"/>
          <p:nvPr/>
        </p:nvSpPr>
        <p:spPr>
          <a:xfrm>
            <a:off x="462446" y="3589318"/>
            <a:ext cx="345281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Alexandra Becker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Partner, Nolan Heller Kauffman LLP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abecker@nhkllp.com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nhkllp.com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Office: 518-449-3300</a:t>
            </a:r>
          </a:p>
        </p:txBody>
      </p:sp>
      <p:pic>
        <p:nvPicPr>
          <p:cNvPr id="7" name="Picture 6">
            <a:extLst>
              <a:ext uri="{FF2B5EF4-FFF2-40B4-BE49-F238E27FC236}">
                <a16:creationId xmlns:a16="http://schemas.microsoft.com/office/drawing/2014/main" id="{E586888B-5070-423A-A8FE-144B903FE155}"/>
              </a:ext>
            </a:extLst>
          </p:cNvPr>
          <p:cNvPicPr>
            <a:picLocks noChangeAspect="1"/>
          </p:cNvPicPr>
          <p:nvPr/>
        </p:nvPicPr>
        <p:blipFill>
          <a:blip r:embed="rId2"/>
          <a:stretch>
            <a:fillRect/>
          </a:stretch>
        </p:blipFill>
        <p:spPr>
          <a:xfrm>
            <a:off x="5822066" y="-733841"/>
            <a:ext cx="6369934" cy="7904358"/>
          </a:xfrm>
          <a:prstGeom prst="rect">
            <a:avLst/>
          </a:prstGeom>
        </p:spPr>
      </p:pic>
    </p:spTree>
    <p:extLst>
      <p:ext uri="{BB962C8B-B14F-4D97-AF65-F5344CB8AC3E}">
        <p14:creationId xmlns:p14="http://schemas.microsoft.com/office/powerpoint/2010/main" val="415354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green leaf plants inside greenhouse">
            <a:extLst>
              <a:ext uri="{FF2B5EF4-FFF2-40B4-BE49-F238E27FC236}">
                <a16:creationId xmlns:a16="http://schemas.microsoft.com/office/drawing/2014/main" id="{7AEA0639-EA12-4F06-B431-F085D1E44A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78" r="13930" b="-1"/>
          <a:stretch/>
        </p:blipFill>
        <p:spPr bwMode="auto">
          <a:xfrm>
            <a:off x="4117521" y="10"/>
            <a:ext cx="8074479"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Shape 1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C95D6035-D423-4FF3-BDA7-3B66F8F64964}"/>
              </a:ext>
            </a:extLst>
          </p:cNvPr>
          <p:cNvSpPr txBox="1"/>
          <p:nvPr/>
        </p:nvSpPr>
        <p:spPr>
          <a:xfrm>
            <a:off x="166497" y="-174500"/>
            <a:ext cx="6462903"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dirty="0">
                <a:effectLst/>
                <a:latin typeface="Times New Roman" panose="02020603050405020304" pitchFamily="18" charset="0"/>
                <a:ea typeface="+mj-ea"/>
                <a:cs typeface="Times New Roman" panose="02020603050405020304" pitchFamily="18" charset="0"/>
              </a:rPr>
              <a:t>Why a Cannabis Practice Group? (cont’d) </a:t>
            </a:r>
          </a:p>
        </p:txBody>
      </p:sp>
      <p:sp>
        <p:nvSpPr>
          <p:cNvPr id="5" name="TextBox 4">
            <a:extLst>
              <a:ext uri="{FF2B5EF4-FFF2-40B4-BE49-F238E27FC236}">
                <a16:creationId xmlns:a16="http://schemas.microsoft.com/office/drawing/2014/main" id="{1D6F800B-CF75-4D21-8841-EFC859D71E7D}"/>
              </a:ext>
            </a:extLst>
          </p:cNvPr>
          <p:cNvSpPr txBox="1"/>
          <p:nvPr/>
        </p:nvSpPr>
        <p:spPr>
          <a:xfrm>
            <a:off x="0" y="1479676"/>
            <a:ext cx="6224778" cy="4154361"/>
          </a:xfrm>
          <a:prstGeom prst="rect">
            <a:avLst/>
          </a:prstGeom>
        </p:spPr>
        <p:txBody>
          <a:bodyPr vert="horz" lIns="91440" tIns="45720" rIns="91440" bIns="45720" rtlCol="0">
            <a:normAutofit fontScale="85000" lnSpcReduction="10000"/>
          </a:bodyPr>
          <a:lstStyle/>
          <a:p>
            <a:pPr marL="742950" marR="0" lvl="1" indent="-285750">
              <a:lnSpc>
                <a:spcPct val="120000"/>
              </a:lnSpc>
              <a:spcBef>
                <a:spcPts val="0"/>
              </a:spcBef>
              <a:spcAft>
                <a:spcPts val="0"/>
              </a:spcAft>
              <a:buClr>
                <a:schemeClr val="accent6">
                  <a:lumMod val="75000"/>
                </a:schemeClr>
              </a:buClr>
              <a:buFont typeface="Courier New" panose="02070309020205020404" pitchFamily="49" charset="0"/>
              <a:buChar char="o"/>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Non-touch ancillary/accessory businesses – numerous and growing annually; don’t face the licensing and regulatory hurdles of plant-touching companies; but offer the types of products and services that both cannabis and non-cannabis businesses and everyday people engage with regularly</a:t>
            </a:r>
          </a:p>
          <a:p>
            <a:pPr marL="1143000" marR="0" lvl="2" indent="-228600">
              <a:lnSpc>
                <a:spcPct val="120000"/>
              </a:lnSpc>
              <a:spcBef>
                <a:spcPts val="0"/>
              </a:spcBef>
              <a:spcAft>
                <a:spcPts val="0"/>
              </a:spcAft>
              <a:buClr>
                <a:schemeClr val="accent6">
                  <a:lumMod val="75000"/>
                </a:schemeClr>
              </a:buClr>
              <a:buFont typeface="Wingdings" panose="05000000000000000000"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Environmental</a:t>
            </a:r>
          </a:p>
          <a:p>
            <a:pPr marL="1143000" marR="0" lvl="2" indent="-228600">
              <a:lnSpc>
                <a:spcPct val="120000"/>
              </a:lnSpc>
              <a:spcBef>
                <a:spcPts val="0"/>
              </a:spcBef>
              <a:spcAft>
                <a:spcPts val="0"/>
              </a:spcAft>
              <a:buClr>
                <a:schemeClr val="accent6">
                  <a:lumMod val="75000"/>
                </a:schemeClr>
              </a:buClr>
              <a:buFont typeface="Wingdings" panose="05000000000000000000"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Construction</a:t>
            </a:r>
          </a:p>
          <a:p>
            <a:pPr marL="1143000" marR="0" lvl="2" indent="-228600">
              <a:lnSpc>
                <a:spcPct val="120000"/>
              </a:lnSpc>
              <a:spcBef>
                <a:spcPts val="0"/>
              </a:spcBef>
              <a:spcAft>
                <a:spcPts val="0"/>
              </a:spcAft>
              <a:buClr>
                <a:schemeClr val="accent6">
                  <a:lumMod val="75000"/>
                </a:schemeClr>
              </a:buClr>
              <a:buFont typeface="Wingdings" panose="05000000000000000000"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Packaging</a:t>
            </a:r>
          </a:p>
          <a:p>
            <a:pPr marL="1143000" marR="0" lvl="2" indent="-228600">
              <a:lnSpc>
                <a:spcPct val="120000"/>
              </a:lnSpc>
              <a:spcBef>
                <a:spcPts val="0"/>
              </a:spcBef>
              <a:spcAft>
                <a:spcPts val="0"/>
              </a:spcAft>
              <a:buClr>
                <a:schemeClr val="accent6">
                  <a:lumMod val="75000"/>
                </a:schemeClr>
              </a:buClr>
              <a:buFont typeface="Wingdings" panose="05000000000000000000"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Security</a:t>
            </a:r>
          </a:p>
          <a:p>
            <a:pPr marL="1143000" marR="0" lvl="2" indent="-228600">
              <a:lnSpc>
                <a:spcPct val="120000"/>
              </a:lnSpc>
              <a:spcBef>
                <a:spcPts val="0"/>
              </a:spcBef>
              <a:spcAft>
                <a:spcPts val="0"/>
              </a:spcAft>
              <a:buClr>
                <a:schemeClr val="accent6">
                  <a:lumMod val="75000"/>
                </a:schemeClr>
              </a:buClr>
              <a:buFont typeface="Wingdings" panose="05000000000000000000"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Marketing</a:t>
            </a:r>
          </a:p>
          <a:p>
            <a:pPr marL="1143000" marR="0" lvl="2" indent="-228600">
              <a:lnSpc>
                <a:spcPct val="120000"/>
              </a:lnSpc>
              <a:spcBef>
                <a:spcPts val="0"/>
              </a:spcBef>
              <a:spcAft>
                <a:spcPts val="0"/>
              </a:spcAft>
              <a:buClr>
                <a:schemeClr val="accent6">
                  <a:lumMod val="75000"/>
                </a:schemeClr>
              </a:buClr>
              <a:buFont typeface="Wingdings" panose="05000000000000000000"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Technology</a:t>
            </a:r>
          </a:p>
          <a:p>
            <a:pPr marL="1143000" marR="0" lvl="2" indent="-228600">
              <a:lnSpc>
                <a:spcPct val="120000"/>
              </a:lnSpc>
              <a:spcBef>
                <a:spcPts val="0"/>
              </a:spcBef>
              <a:spcAft>
                <a:spcPts val="0"/>
              </a:spcAft>
              <a:buClr>
                <a:schemeClr val="accent6">
                  <a:lumMod val="75000"/>
                </a:schemeClr>
              </a:buClr>
              <a:buFont typeface="Wingdings" panose="05000000000000000000"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Numerous Accessory Products</a:t>
            </a:r>
          </a:p>
          <a:p>
            <a:pPr marL="1143000" marR="0" lvl="2" indent="-228600">
              <a:lnSpc>
                <a:spcPct val="120000"/>
              </a:lnSpc>
              <a:spcBef>
                <a:spcPts val="0"/>
              </a:spcBef>
              <a:spcAft>
                <a:spcPts val="0"/>
              </a:spcAft>
              <a:buClr>
                <a:schemeClr val="accent6">
                  <a:lumMod val="75000"/>
                </a:schemeClr>
              </a:buClr>
              <a:buFont typeface="Wingdings" panose="05000000000000000000"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Infused Products (CBD, CBG, CBN)</a:t>
            </a:r>
          </a:p>
          <a:p>
            <a:pPr marL="1143000" marR="0" lvl="2" indent="-228600">
              <a:lnSpc>
                <a:spcPct val="120000"/>
              </a:lnSpc>
              <a:spcBef>
                <a:spcPts val="0"/>
              </a:spcBef>
              <a:spcAft>
                <a:spcPts val="0"/>
              </a:spcAft>
              <a:buClr>
                <a:schemeClr val="accent6">
                  <a:lumMod val="75000"/>
                </a:schemeClr>
              </a:buClr>
              <a:buFont typeface="Wingdings" panose="05000000000000000000"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Hemp-Based Products</a:t>
            </a:r>
          </a:p>
          <a:p>
            <a:pPr marL="1143000" marR="0" lvl="2" indent="-228600">
              <a:lnSpc>
                <a:spcPct val="120000"/>
              </a:lnSpc>
              <a:spcBef>
                <a:spcPts val="0"/>
              </a:spcBef>
              <a:spcAft>
                <a:spcPts val="0"/>
              </a:spcAft>
              <a:buClr>
                <a:schemeClr val="accent6">
                  <a:lumMod val="75000"/>
                </a:schemeClr>
              </a:buClr>
              <a:buFont typeface="Wingdings" panose="05000000000000000000" pitchFamily="2"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Psychedelics</a:t>
            </a:r>
          </a:p>
          <a:p>
            <a:pPr indent="-228600">
              <a:lnSpc>
                <a:spcPct val="120000"/>
              </a:lnSpc>
              <a:spcAft>
                <a:spcPts val="600"/>
              </a:spcAft>
              <a:buFont typeface="Arial" panose="020B0604020202020204" pitchFamily="34" charset="0"/>
              <a:buChar char="•"/>
            </a:pPr>
            <a:endParaRPr lang="en-US" sz="1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2576304"/>
      </p:ext>
    </p:extLst>
  </p:cSld>
  <p:clrMapOvr>
    <a:overrideClrMapping bg1="dk1" tx1="lt1" bg2="dk2" tx2="lt2" accent1="accent1" accent2="accent2" accent3="accent3" accent4="accent4" accent5="accent5" accent6="accent6" hlink="hlink" folHlink="folHlink"/>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E06961D-B4FD-43BC-B21C-EF97D47E29CD}"/>
              </a:ext>
            </a:extLst>
          </p:cNvPr>
          <p:cNvPicPr>
            <a:picLocks noChangeAspect="1"/>
          </p:cNvPicPr>
          <p:nvPr/>
        </p:nvPicPr>
        <p:blipFill rotWithShape="1">
          <a:blip r:embed="rId2"/>
          <a:srcRect r="5882" b="-1"/>
          <a:stretch/>
        </p:blipFill>
        <p:spPr>
          <a:xfrm>
            <a:off x="1" y="10"/>
            <a:ext cx="9669642" cy="6857990"/>
          </a:xfrm>
          <a:prstGeom prst="rect">
            <a:avLst/>
          </a:prstGeom>
        </p:spPr>
      </p:pic>
      <p:sp>
        <p:nvSpPr>
          <p:cNvPr id="14"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72AF40C-273B-40E4-BC84-57ECDC1D9A21}"/>
              </a:ext>
            </a:extLst>
          </p:cNvPr>
          <p:cNvSpPr txBox="1"/>
          <p:nvPr/>
        </p:nvSpPr>
        <p:spPr>
          <a:xfrm>
            <a:off x="6553201" y="2129401"/>
            <a:ext cx="5495924" cy="3918974"/>
          </a:xfrm>
          <a:prstGeom prst="rect">
            <a:avLst/>
          </a:prstGeom>
        </p:spPr>
        <p:txBody>
          <a:bodyPr vert="horz" lIns="91440" tIns="45720" rIns="91440" bIns="45720" rtlCol="0">
            <a:normAutofit/>
          </a:bodyPr>
          <a:lstStyle/>
          <a:p>
            <a:pPr marL="342900" marR="0" lvl="0" indent="-228600">
              <a:spcBef>
                <a:spcPts val="0"/>
              </a:spcBef>
              <a:spcAft>
                <a:spcPts val="600"/>
              </a:spcAft>
              <a:buClr>
                <a:schemeClr val="accent6">
                  <a:lumMod val="75000"/>
                </a:schemeClr>
              </a:buClr>
              <a:buFont typeface="Arial" panose="020B0604020202020204" pitchFamily="34" charset="0"/>
              <a:buChar char="•"/>
            </a:pPr>
            <a:r>
              <a:rPr lang="en-US" sz="2800" dirty="0">
                <a:effectLst/>
                <a:latin typeface="Times New Roman" panose="02020603050405020304" pitchFamily="18" charset="0"/>
                <a:cs typeface="Times New Roman" panose="02020603050405020304" pitchFamily="18" charset="0"/>
              </a:rPr>
              <a:t>Corporate</a:t>
            </a:r>
          </a:p>
          <a:p>
            <a:pPr marL="742950" marR="0" lvl="1" indent="-228600">
              <a:spcBef>
                <a:spcPts val="0"/>
              </a:spcBef>
              <a:spcAft>
                <a:spcPts val="600"/>
              </a:spcAft>
              <a:buClr>
                <a:schemeClr val="accent6">
                  <a:lumMod val="75000"/>
                </a:schemeClr>
              </a:buClr>
              <a:buFont typeface="Arial" panose="020B0604020202020204" pitchFamily="34" charset="0"/>
              <a:buChar char="•"/>
            </a:pPr>
            <a:r>
              <a:rPr lang="en-US" sz="2100" dirty="0">
                <a:effectLst/>
                <a:latin typeface="Times New Roman" panose="02020603050405020304" pitchFamily="18" charset="0"/>
                <a:cs typeface="Times New Roman" panose="02020603050405020304" pitchFamily="18" charset="0"/>
              </a:rPr>
              <a:t>Corporate formation and structure</a:t>
            </a:r>
          </a:p>
          <a:p>
            <a:pPr marL="742950" marR="0" lvl="1" indent="-228600">
              <a:spcBef>
                <a:spcPts val="0"/>
              </a:spcBef>
              <a:spcAft>
                <a:spcPts val="600"/>
              </a:spcAft>
              <a:buClr>
                <a:schemeClr val="accent6">
                  <a:lumMod val="75000"/>
                </a:schemeClr>
              </a:buClr>
              <a:buFont typeface="Arial" panose="020B0604020202020204" pitchFamily="34" charset="0"/>
              <a:buChar char="•"/>
            </a:pPr>
            <a:r>
              <a:rPr lang="en-US" sz="2100" dirty="0">
                <a:effectLst/>
                <a:latin typeface="Times New Roman" panose="02020603050405020304" pitchFamily="18" charset="0"/>
                <a:cs typeface="Times New Roman" panose="02020603050405020304" pitchFamily="18" charset="0"/>
              </a:rPr>
              <a:t>Public companies and SEC and other agency filings</a:t>
            </a:r>
          </a:p>
          <a:p>
            <a:pPr marL="742950" marR="0" lvl="1" indent="-228600">
              <a:spcBef>
                <a:spcPts val="0"/>
              </a:spcBef>
              <a:spcAft>
                <a:spcPts val="600"/>
              </a:spcAft>
              <a:buClr>
                <a:schemeClr val="accent6">
                  <a:lumMod val="75000"/>
                </a:schemeClr>
              </a:buClr>
              <a:buFont typeface="Arial" panose="020B0604020202020204" pitchFamily="34" charset="0"/>
              <a:buChar char="•"/>
            </a:pPr>
            <a:r>
              <a:rPr lang="en-US" sz="2100" dirty="0">
                <a:effectLst/>
                <a:latin typeface="Times New Roman" panose="02020603050405020304" pitchFamily="18" charset="0"/>
                <a:cs typeface="Times New Roman" panose="02020603050405020304" pitchFamily="18" charset="0"/>
              </a:rPr>
              <a:t>Capital formation activities</a:t>
            </a:r>
          </a:p>
          <a:p>
            <a:pPr marL="742950" marR="0" lvl="1" indent="-228600">
              <a:spcBef>
                <a:spcPts val="0"/>
              </a:spcBef>
              <a:spcAft>
                <a:spcPts val="600"/>
              </a:spcAft>
              <a:buClr>
                <a:schemeClr val="accent6">
                  <a:lumMod val="75000"/>
                </a:schemeClr>
              </a:buClr>
              <a:buFont typeface="Arial" panose="020B0604020202020204" pitchFamily="34" charset="0"/>
              <a:buChar char="•"/>
            </a:pPr>
            <a:r>
              <a:rPr lang="en-US" sz="2100" dirty="0">
                <a:effectLst/>
                <a:latin typeface="Times New Roman" panose="02020603050405020304" pitchFamily="18" charset="0"/>
                <a:cs typeface="Times New Roman" panose="02020603050405020304" pitchFamily="18" charset="0"/>
              </a:rPr>
              <a:t>Mergers and </a:t>
            </a:r>
            <a:r>
              <a:rPr lang="en-US" sz="2100" dirty="0">
                <a:latin typeface="Times New Roman" panose="02020603050405020304" pitchFamily="18" charset="0"/>
                <a:cs typeface="Times New Roman" panose="02020603050405020304" pitchFamily="18" charset="0"/>
              </a:rPr>
              <a:t>a</a:t>
            </a:r>
            <a:r>
              <a:rPr lang="en-US" sz="2100" dirty="0">
                <a:effectLst/>
                <a:latin typeface="Times New Roman" panose="02020603050405020304" pitchFamily="18" charset="0"/>
                <a:cs typeface="Times New Roman" panose="02020603050405020304" pitchFamily="18" charset="0"/>
              </a:rPr>
              <a:t>cquisitions</a:t>
            </a:r>
          </a:p>
          <a:p>
            <a:pPr marL="742950" marR="0" lvl="1" indent="-228600">
              <a:spcBef>
                <a:spcPts val="0"/>
              </a:spcBef>
              <a:spcAft>
                <a:spcPts val="600"/>
              </a:spcAft>
              <a:buClr>
                <a:schemeClr val="accent6">
                  <a:lumMod val="75000"/>
                </a:schemeClr>
              </a:buClr>
              <a:buFont typeface="Arial" panose="020B0604020202020204" pitchFamily="34" charset="0"/>
              <a:buChar char="•"/>
            </a:pPr>
            <a:r>
              <a:rPr lang="en-US" sz="2100" dirty="0">
                <a:effectLst/>
                <a:latin typeface="Times New Roman" panose="02020603050405020304" pitchFamily="18" charset="0"/>
                <a:cs typeface="Times New Roman" panose="02020603050405020304" pitchFamily="18" charset="0"/>
              </a:rPr>
              <a:t>Partnership and operating agreements</a:t>
            </a:r>
          </a:p>
          <a:p>
            <a:pPr marL="742950" marR="0" lvl="1" indent="-228600">
              <a:spcBef>
                <a:spcPts val="0"/>
              </a:spcBef>
              <a:spcAft>
                <a:spcPts val="600"/>
              </a:spcAft>
              <a:buClr>
                <a:schemeClr val="accent6">
                  <a:lumMod val="75000"/>
                </a:schemeClr>
              </a:buClr>
              <a:buFont typeface="Arial" panose="020B0604020202020204" pitchFamily="34" charset="0"/>
              <a:buChar char="•"/>
            </a:pPr>
            <a:r>
              <a:rPr lang="en-US" sz="2100" dirty="0">
                <a:effectLst/>
                <a:latin typeface="Times New Roman" panose="02020603050405020304" pitchFamily="18" charset="0"/>
                <a:cs typeface="Times New Roman" panose="02020603050405020304" pitchFamily="18" charset="0"/>
              </a:rPr>
              <a:t>Domestic and cross-border financing and merger and acquisition transactions</a:t>
            </a:r>
          </a:p>
        </p:txBody>
      </p:sp>
      <p:sp>
        <p:nvSpPr>
          <p:cNvPr id="7" name="TextBox 6">
            <a:extLst>
              <a:ext uri="{FF2B5EF4-FFF2-40B4-BE49-F238E27FC236}">
                <a16:creationId xmlns:a16="http://schemas.microsoft.com/office/drawing/2014/main" id="{0AF1A905-14E8-4976-AAEF-BF10E606B59E}"/>
              </a:ext>
            </a:extLst>
          </p:cNvPr>
          <p:cNvSpPr txBox="1"/>
          <p:nvPr/>
        </p:nvSpPr>
        <p:spPr>
          <a:xfrm>
            <a:off x="6376792" y="30407"/>
            <a:ext cx="5836920"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900" dirty="0">
                <a:effectLst/>
                <a:latin typeface="Times New Roman" panose="02020603050405020304" pitchFamily="18" charset="0"/>
                <a:ea typeface="+mj-ea"/>
                <a:cs typeface="Times New Roman" panose="02020603050405020304" pitchFamily="18" charset="0"/>
              </a:rPr>
              <a:t>Diverse, Multi-Disciplinary Legal Services</a:t>
            </a:r>
          </a:p>
        </p:txBody>
      </p:sp>
    </p:spTree>
    <p:extLst>
      <p:ext uri="{BB962C8B-B14F-4D97-AF65-F5344CB8AC3E}">
        <p14:creationId xmlns:p14="http://schemas.microsoft.com/office/powerpoint/2010/main" val="87276928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4E02768-D468-4D4E-8BAA-C757C7A83BA4}"/>
              </a:ext>
            </a:extLst>
          </p:cNvPr>
          <p:cNvSpPr txBox="1"/>
          <p:nvPr/>
        </p:nvSpPr>
        <p:spPr>
          <a:xfrm>
            <a:off x="411480" y="2872899"/>
            <a:ext cx="4770120" cy="3510374"/>
          </a:xfrm>
          <a:prstGeom prst="rect">
            <a:avLst/>
          </a:prstGeom>
        </p:spPr>
        <p:txBody>
          <a:bodyPr vert="horz" lIns="91440" tIns="45720" rIns="91440" bIns="45720" rtlCol="0">
            <a:normAutofit/>
          </a:bodyPr>
          <a:lstStyle/>
          <a:p>
            <a:pPr marL="342900" marR="0" lvl="0" indent="-228600">
              <a:lnSpc>
                <a:spcPct val="90000"/>
              </a:lnSpc>
              <a:spcBef>
                <a:spcPts val="0"/>
              </a:spcBef>
              <a:spcAft>
                <a:spcPts val="600"/>
              </a:spcAft>
              <a:buClr>
                <a:schemeClr val="accent6">
                  <a:lumMod val="75000"/>
                </a:schemeClr>
              </a:buClr>
              <a:buFont typeface="Arial" panose="020B0604020202020204" pitchFamily="34" charset="0"/>
              <a:buChar char="•"/>
            </a:pPr>
            <a:r>
              <a:rPr lang="en-US" sz="2400" dirty="0">
                <a:effectLst/>
                <a:latin typeface="Times New Roman" panose="02020603050405020304" pitchFamily="18" charset="0"/>
                <a:cs typeface="Times New Roman" panose="02020603050405020304" pitchFamily="18" charset="0"/>
              </a:rPr>
              <a:t>Litigation</a:t>
            </a:r>
          </a:p>
          <a:p>
            <a:pPr marL="742950" marR="0" lvl="1" indent="-228600">
              <a:lnSpc>
                <a:spcPct val="90000"/>
              </a:lnSpc>
              <a:spcBef>
                <a:spcPts val="0"/>
              </a:spcBef>
              <a:spcAft>
                <a:spcPts val="600"/>
              </a:spcAft>
              <a:buClr>
                <a:schemeClr val="accent6">
                  <a:lumMod val="75000"/>
                </a:schemeClr>
              </a:buClr>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Civil matters, such as breach of commercial contracts or fraud/ misrepresentation</a:t>
            </a:r>
          </a:p>
          <a:p>
            <a:pPr marL="742950" marR="0" lvl="1" indent="-228600">
              <a:lnSpc>
                <a:spcPct val="90000"/>
              </a:lnSpc>
              <a:spcBef>
                <a:spcPts val="0"/>
              </a:spcBef>
              <a:spcAft>
                <a:spcPts val="600"/>
              </a:spcAft>
              <a:buClr>
                <a:schemeClr val="accent6">
                  <a:lumMod val="75000"/>
                </a:schemeClr>
              </a:buClr>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Products liability/manufacturing defects</a:t>
            </a:r>
          </a:p>
          <a:p>
            <a:pPr marL="742950" marR="0" lvl="1" indent="-228600">
              <a:lnSpc>
                <a:spcPct val="90000"/>
              </a:lnSpc>
              <a:spcBef>
                <a:spcPts val="0"/>
              </a:spcBef>
              <a:spcAft>
                <a:spcPts val="600"/>
              </a:spcAft>
              <a:buClr>
                <a:schemeClr val="accent6">
                  <a:lumMod val="75000"/>
                </a:schemeClr>
              </a:buClr>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Trademark and patent infringement</a:t>
            </a:r>
          </a:p>
          <a:p>
            <a:pPr marL="742950" marR="0" lvl="1" indent="-228600">
              <a:lnSpc>
                <a:spcPct val="90000"/>
              </a:lnSpc>
              <a:spcBef>
                <a:spcPts val="0"/>
              </a:spcBef>
              <a:spcAft>
                <a:spcPts val="600"/>
              </a:spcAft>
              <a:buClr>
                <a:schemeClr val="accent6">
                  <a:lumMod val="75000"/>
                </a:schemeClr>
              </a:buClr>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Employment-related claims</a:t>
            </a:r>
          </a:p>
        </p:txBody>
      </p:sp>
      <p:pic>
        <p:nvPicPr>
          <p:cNvPr id="2" name="Picture 1">
            <a:extLst>
              <a:ext uri="{FF2B5EF4-FFF2-40B4-BE49-F238E27FC236}">
                <a16:creationId xmlns:a16="http://schemas.microsoft.com/office/drawing/2014/main" id="{84163C4C-C514-4FC9-B590-9E28763220D5}"/>
              </a:ext>
            </a:extLst>
          </p:cNvPr>
          <p:cNvPicPr>
            <a:picLocks noChangeAspect="1"/>
          </p:cNvPicPr>
          <p:nvPr/>
        </p:nvPicPr>
        <p:blipFill rotWithShape="1">
          <a:blip r:embed="rId2"/>
          <a:srcRect t="19532" r="-1" b="1391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23BE1011-7613-46D0-85EA-3C628421EB91}"/>
              </a:ext>
            </a:extLst>
          </p:cNvPr>
          <p:cNvSpPr txBox="1"/>
          <p:nvPr/>
        </p:nvSpPr>
        <p:spPr>
          <a:xfrm>
            <a:off x="241954" y="682338"/>
            <a:ext cx="5168260"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600" dirty="0">
                <a:effectLst/>
                <a:latin typeface="Times New Roman" panose="02020603050405020304" pitchFamily="18" charset="0"/>
                <a:ea typeface="+mj-ea"/>
                <a:cs typeface="Times New Roman" panose="02020603050405020304" pitchFamily="18" charset="0"/>
              </a:rPr>
              <a:t>Diverse, Multi-Disciplinary Legal Services (cont’d)</a:t>
            </a:r>
          </a:p>
        </p:txBody>
      </p:sp>
    </p:spTree>
    <p:extLst>
      <p:ext uri="{BB962C8B-B14F-4D97-AF65-F5344CB8AC3E}">
        <p14:creationId xmlns:p14="http://schemas.microsoft.com/office/powerpoint/2010/main" val="111360122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57149B-ED53-4B37-98D2-AA0CEC80C7A8}"/>
              </a:ext>
            </a:extLst>
          </p:cNvPr>
          <p:cNvPicPr>
            <a:picLocks noChangeAspect="1"/>
          </p:cNvPicPr>
          <p:nvPr/>
        </p:nvPicPr>
        <p:blipFill>
          <a:blip r:embed="rId2">
            <a:alphaModFix amt="35000"/>
          </a:blip>
          <a:stretch>
            <a:fillRect/>
          </a:stretch>
        </p:blipFill>
        <p:spPr>
          <a:xfrm>
            <a:off x="-1001208" y="-1998241"/>
            <a:ext cx="13669701" cy="9113134"/>
          </a:xfrm>
          <a:prstGeom prst="rect">
            <a:avLst/>
          </a:prstGeom>
        </p:spPr>
      </p:pic>
      <p:sp>
        <p:nvSpPr>
          <p:cNvPr id="2" name="TextBox 1">
            <a:extLst>
              <a:ext uri="{FF2B5EF4-FFF2-40B4-BE49-F238E27FC236}">
                <a16:creationId xmlns:a16="http://schemas.microsoft.com/office/drawing/2014/main" id="{606036FF-FDD1-4C15-B588-F752ECEB7C8D}"/>
              </a:ext>
            </a:extLst>
          </p:cNvPr>
          <p:cNvSpPr txBox="1"/>
          <p:nvPr/>
        </p:nvSpPr>
        <p:spPr>
          <a:xfrm>
            <a:off x="4439470" y="196769"/>
            <a:ext cx="7600501" cy="741875"/>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2600" dirty="0">
                <a:effectLst/>
                <a:latin typeface="Times New Roman" panose="02020603050405020304" pitchFamily="18" charset="0"/>
                <a:ea typeface="+mj-ea"/>
                <a:cs typeface="Times New Roman" panose="02020603050405020304" pitchFamily="18" charset="0"/>
              </a:rPr>
              <a:t>Diverse, Multi-Disciplinary Legal Services (cont’d)</a:t>
            </a:r>
          </a:p>
        </p:txBody>
      </p:sp>
      <p:sp>
        <p:nvSpPr>
          <p:cNvPr id="3" name="TextBox 2">
            <a:extLst>
              <a:ext uri="{FF2B5EF4-FFF2-40B4-BE49-F238E27FC236}">
                <a16:creationId xmlns:a16="http://schemas.microsoft.com/office/drawing/2014/main" id="{C45EC8E9-5AB0-48C1-9BCC-A22040BBA0C0}"/>
              </a:ext>
            </a:extLst>
          </p:cNvPr>
          <p:cNvSpPr txBox="1"/>
          <p:nvPr/>
        </p:nvSpPr>
        <p:spPr>
          <a:xfrm>
            <a:off x="411480" y="1656272"/>
            <a:ext cx="4969190" cy="4721374"/>
          </a:xfrm>
          <a:prstGeom prst="rect">
            <a:avLst/>
          </a:prstGeom>
        </p:spPr>
        <p:txBody>
          <a:bodyPr vert="horz" lIns="91440" tIns="45720" rIns="91440" bIns="45720" rtlCol="0">
            <a:normAutofit/>
          </a:bodyPr>
          <a:lstStyle/>
          <a:p>
            <a:pPr marL="342900" marR="0" lvl="0" indent="-228600">
              <a:lnSpc>
                <a:spcPct val="90000"/>
              </a:lnSpc>
              <a:spcBef>
                <a:spcPts val="0"/>
              </a:spcBef>
              <a:spcAft>
                <a:spcPts val="600"/>
              </a:spcAft>
              <a:buClr>
                <a:schemeClr val="accent6">
                  <a:lumMod val="75000"/>
                </a:schemeClr>
              </a:buClr>
              <a:buFont typeface="Arial" panose="020B0604020202020204" pitchFamily="34" charset="0"/>
              <a:buChar char="•"/>
            </a:pPr>
            <a:r>
              <a:rPr lang="en-US" sz="2400" dirty="0">
                <a:effectLst/>
                <a:latin typeface="Times New Roman" panose="02020603050405020304" pitchFamily="18" charset="0"/>
                <a:cs typeface="Times New Roman" panose="02020603050405020304" pitchFamily="18" charset="0"/>
              </a:rPr>
              <a:t>Taxation</a:t>
            </a:r>
          </a:p>
          <a:p>
            <a:pPr marL="742950" marR="0" lvl="1" indent="-228600">
              <a:lnSpc>
                <a:spcPct val="90000"/>
              </a:lnSpc>
              <a:spcBef>
                <a:spcPts val="0"/>
              </a:spcBef>
              <a:spcAft>
                <a:spcPts val="600"/>
              </a:spcAft>
              <a:buClr>
                <a:schemeClr val="accent6">
                  <a:lumMod val="75000"/>
                </a:schemeClr>
              </a:buClr>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General planning and advice</a:t>
            </a:r>
          </a:p>
          <a:p>
            <a:pPr marL="742950" marR="0" lvl="1" indent="-228600">
              <a:lnSpc>
                <a:spcPct val="90000"/>
              </a:lnSpc>
              <a:spcBef>
                <a:spcPts val="0"/>
              </a:spcBef>
              <a:spcAft>
                <a:spcPts val="600"/>
              </a:spcAft>
              <a:buClr>
                <a:schemeClr val="accent6">
                  <a:lumMod val="75000"/>
                </a:schemeClr>
              </a:buCl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IRS Section 280E</a:t>
            </a:r>
            <a:endParaRPr lang="en-US" dirty="0">
              <a:effectLst/>
              <a:latin typeface="Times New Roman" panose="02020603050405020304" pitchFamily="18" charset="0"/>
              <a:cs typeface="Times New Roman" panose="02020603050405020304" pitchFamily="18" charset="0"/>
            </a:endParaRPr>
          </a:p>
          <a:p>
            <a:pPr marL="285750" indent="-228600">
              <a:lnSpc>
                <a:spcPct val="90000"/>
              </a:lnSpc>
              <a:spcAft>
                <a:spcPts val="600"/>
              </a:spcAft>
              <a:buClr>
                <a:schemeClr val="accent6">
                  <a:lumMod val="75000"/>
                </a:schemeClr>
              </a:buClr>
              <a:buFont typeface="Arial" panose="020B0604020202020204" pitchFamily="34" charset="0"/>
              <a:buChar char="•"/>
            </a:pPr>
            <a:r>
              <a:rPr lang="en-US" sz="2400" dirty="0">
                <a:effectLst/>
                <a:latin typeface="Times New Roman" panose="02020603050405020304" pitchFamily="18" charset="0"/>
                <a:cs typeface="Times New Roman" panose="02020603050405020304" pitchFamily="18" charset="0"/>
              </a:rPr>
              <a:t>Real Estate and Construction </a:t>
            </a:r>
          </a:p>
          <a:p>
            <a:pPr marL="742950" marR="0" lvl="1" indent="-228600">
              <a:lnSpc>
                <a:spcPct val="90000"/>
              </a:lnSpc>
              <a:spcBef>
                <a:spcPts val="0"/>
              </a:spcBef>
              <a:spcAft>
                <a:spcPts val="600"/>
              </a:spcAft>
              <a:buClr>
                <a:schemeClr val="accent6">
                  <a:lumMod val="75000"/>
                </a:schemeClr>
              </a:buClr>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Zoning and land use</a:t>
            </a:r>
          </a:p>
          <a:p>
            <a:pPr marL="742950" marR="0" lvl="1" indent="-228600">
              <a:lnSpc>
                <a:spcPct val="90000"/>
              </a:lnSpc>
              <a:spcBef>
                <a:spcPts val="0"/>
              </a:spcBef>
              <a:spcAft>
                <a:spcPts val="600"/>
              </a:spcAft>
              <a:buClr>
                <a:schemeClr val="accent6">
                  <a:lumMod val="75000"/>
                </a:schemeClr>
              </a:buCl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Leasing and landlord/tenant matters</a:t>
            </a:r>
          </a:p>
          <a:p>
            <a:pPr marL="285750" indent="-228600">
              <a:lnSpc>
                <a:spcPct val="90000"/>
              </a:lnSpc>
              <a:spcAft>
                <a:spcPts val="600"/>
              </a:spcAft>
              <a:buClr>
                <a:schemeClr val="accent6">
                  <a:lumMod val="75000"/>
                </a:schemeClr>
              </a:buClr>
              <a:buFont typeface="Arial" panose="020B0604020202020204" pitchFamily="34" charset="0"/>
              <a:buChar char="•"/>
            </a:pPr>
            <a:r>
              <a:rPr lang="en-US" sz="2400" dirty="0">
                <a:effectLst/>
                <a:latin typeface="Times New Roman" panose="02020603050405020304" pitchFamily="18" charset="0"/>
                <a:cs typeface="Times New Roman" panose="02020603050405020304" pitchFamily="18" charset="0"/>
              </a:rPr>
              <a:t>Intellectual Property</a:t>
            </a:r>
          </a:p>
          <a:p>
            <a:pPr marL="742950" lvl="1" indent="-228600">
              <a:lnSpc>
                <a:spcPct val="90000"/>
              </a:lnSpc>
              <a:spcAft>
                <a:spcPts val="600"/>
              </a:spcAft>
              <a:buClr>
                <a:schemeClr val="accent6">
                  <a:lumMod val="75000"/>
                </a:schemeClr>
              </a:buClr>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Trademarks and patents</a:t>
            </a:r>
          </a:p>
          <a:p>
            <a:pPr marL="742950" lvl="1" indent="-228600">
              <a:lnSpc>
                <a:spcPct val="90000"/>
              </a:lnSpc>
              <a:spcAft>
                <a:spcPts val="600"/>
              </a:spcAft>
              <a:buClr>
                <a:schemeClr val="accent6">
                  <a:lumMod val="75000"/>
                </a:schemeClr>
              </a:buCl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Licensing agreements</a:t>
            </a:r>
          </a:p>
          <a:p>
            <a:pPr marL="742950" lvl="1" indent="-228600">
              <a:lnSpc>
                <a:spcPct val="90000"/>
              </a:lnSpc>
              <a:spcAft>
                <a:spcPts val="600"/>
              </a:spcAft>
              <a:buClr>
                <a:schemeClr val="accent6">
                  <a:lumMod val="75000"/>
                </a:schemeClr>
              </a:buClr>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Marketing and branding</a:t>
            </a:r>
          </a:p>
          <a:p>
            <a:pPr marL="285750" indent="-228600">
              <a:lnSpc>
                <a:spcPct val="90000"/>
              </a:lnSpc>
              <a:spcAft>
                <a:spcPts val="600"/>
              </a:spcAft>
              <a:buClr>
                <a:schemeClr val="accent6">
                  <a:lumMod val="75000"/>
                </a:schemeClr>
              </a:buClr>
              <a:buFont typeface="Arial" panose="020B0604020202020204" pitchFamily="34" charset="0"/>
              <a:buChar char="•"/>
            </a:pPr>
            <a:r>
              <a:rPr lang="en-US" sz="2400" dirty="0">
                <a:effectLst/>
                <a:latin typeface="Times New Roman" panose="02020603050405020304" pitchFamily="18" charset="0"/>
                <a:cs typeface="Times New Roman" panose="02020603050405020304" pitchFamily="18" charset="0"/>
              </a:rPr>
              <a:t>Health Law</a:t>
            </a:r>
          </a:p>
          <a:p>
            <a:pPr marL="742950" marR="0" lvl="1" indent="-228600">
              <a:lnSpc>
                <a:spcPct val="90000"/>
              </a:lnSpc>
              <a:spcBef>
                <a:spcPts val="0"/>
              </a:spcBef>
              <a:spcAft>
                <a:spcPts val="600"/>
              </a:spcAft>
              <a:buClr>
                <a:schemeClr val="accent6">
                  <a:lumMod val="75000"/>
                </a:schemeClr>
              </a:buCl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Hospital compliance; HIPAA</a:t>
            </a:r>
            <a:endParaRPr lang="en-US" dirty="0">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049DCD0-4517-4BC6-BC12-1D25986D1B56}"/>
              </a:ext>
            </a:extLst>
          </p:cNvPr>
          <p:cNvSpPr txBox="1"/>
          <p:nvPr/>
        </p:nvSpPr>
        <p:spPr>
          <a:xfrm>
            <a:off x="5960968" y="1658201"/>
            <a:ext cx="5474825" cy="4721374"/>
          </a:xfrm>
          <a:prstGeom prst="rect">
            <a:avLst/>
          </a:prstGeom>
        </p:spPr>
        <p:txBody>
          <a:bodyPr vert="horz" lIns="91440" tIns="45720" rIns="91440" bIns="45720" rtlCol="0">
            <a:normAutofit/>
          </a:bodyPr>
          <a:lstStyle/>
          <a:p>
            <a:pPr marL="342900" marR="0" lvl="0" indent="-228600">
              <a:lnSpc>
                <a:spcPct val="90000"/>
              </a:lnSpc>
              <a:spcBef>
                <a:spcPts val="0"/>
              </a:spcBef>
              <a:spcAft>
                <a:spcPts val="600"/>
              </a:spcAft>
              <a:buClr>
                <a:schemeClr val="accent6">
                  <a:lumMod val="75000"/>
                </a:schemeClr>
              </a:buClr>
              <a:buFont typeface="Arial" panose="020B0604020202020204" pitchFamily="34" charset="0"/>
              <a:buChar char="•"/>
            </a:pPr>
            <a:r>
              <a:rPr lang="en-US" sz="2400" dirty="0">
                <a:effectLst/>
                <a:latin typeface="Times New Roman" panose="02020603050405020304" pitchFamily="18" charset="0"/>
                <a:cs typeface="Times New Roman" panose="02020603050405020304" pitchFamily="18" charset="0"/>
              </a:rPr>
              <a:t>Labor and Employment</a:t>
            </a:r>
          </a:p>
          <a:p>
            <a:pPr marL="742950" marR="0" lvl="1" indent="-228600">
              <a:lnSpc>
                <a:spcPct val="90000"/>
              </a:lnSpc>
              <a:spcBef>
                <a:spcPts val="0"/>
              </a:spcBef>
              <a:spcAft>
                <a:spcPts val="600"/>
              </a:spcAft>
              <a:buClr>
                <a:schemeClr val="accent6">
                  <a:lumMod val="75000"/>
                </a:schemeClr>
              </a:buClr>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Workplace training</a:t>
            </a:r>
          </a:p>
          <a:p>
            <a:pPr marL="742950" marR="0" lvl="1" indent="-228600">
              <a:lnSpc>
                <a:spcPct val="90000"/>
              </a:lnSpc>
              <a:spcBef>
                <a:spcPts val="0"/>
              </a:spcBef>
              <a:spcAft>
                <a:spcPts val="600"/>
              </a:spcAft>
              <a:buClr>
                <a:schemeClr val="accent6">
                  <a:lumMod val="75000"/>
                </a:schemeClr>
              </a:buCl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Non-compete </a:t>
            </a:r>
          </a:p>
          <a:p>
            <a:pPr marL="742950" marR="0" lvl="1" indent="-228600">
              <a:lnSpc>
                <a:spcPct val="90000"/>
              </a:lnSpc>
              <a:spcBef>
                <a:spcPts val="0"/>
              </a:spcBef>
              <a:spcAft>
                <a:spcPts val="600"/>
              </a:spcAft>
              <a:buClr>
                <a:schemeClr val="accent6">
                  <a:lumMod val="75000"/>
                </a:schemeClr>
              </a:buClr>
              <a:buFont typeface="Arial" panose="020B0604020202020204" pitchFamily="34" charset="0"/>
              <a:buChar char="•"/>
            </a:pPr>
            <a:r>
              <a:rPr lang="en-US" dirty="0">
                <a:effectLst/>
                <a:latin typeface="Times New Roman" panose="02020603050405020304" pitchFamily="18" charset="0"/>
                <a:cs typeface="Times New Roman" panose="02020603050405020304" pitchFamily="18" charset="0"/>
              </a:rPr>
              <a:t>Executive employment agreements</a:t>
            </a:r>
          </a:p>
          <a:p>
            <a:pPr marL="285750" indent="-228600">
              <a:lnSpc>
                <a:spcPct val="90000"/>
              </a:lnSpc>
              <a:spcAft>
                <a:spcPts val="600"/>
              </a:spcAft>
              <a:buClr>
                <a:schemeClr val="accent6">
                  <a:lumMod val="75000"/>
                </a:schemeClr>
              </a:buClr>
              <a:buFont typeface="Arial" panose="020B0604020202020204" pitchFamily="34" charset="0"/>
              <a:buChar char="•"/>
            </a:pPr>
            <a:r>
              <a:rPr lang="en-US" sz="2400" dirty="0">
                <a:effectLst/>
                <a:latin typeface="Times New Roman" panose="02020603050405020304" pitchFamily="18" charset="0"/>
                <a:cs typeface="Times New Roman" panose="02020603050405020304" pitchFamily="18" charset="0"/>
              </a:rPr>
              <a:t>Insurance</a:t>
            </a:r>
          </a:p>
          <a:p>
            <a:pPr marL="285750" indent="-228600">
              <a:lnSpc>
                <a:spcPct val="90000"/>
              </a:lnSpc>
              <a:spcAft>
                <a:spcPts val="600"/>
              </a:spcAft>
              <a:buClr>
                <a:schemeClr val="accent6">
                  <a:lumMod val="75000"/>
                </a:schemeClr>
              </a:buCl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Cybersecurity</a:t>
            </a:r>
            <a:endParaRPr lang="en-US" sz="2400" dirty="0">
              <a:effectLst/>
              <a:latin typeface="Times New Roman" panose="02020603050405020304" pitchFamily="18" charset="0"/>
              <a:cs typeface="Times New Roman" panose="02020603050405020304" pitchFamily="18" charset="0"/>
            </a:endParaRPr>
          </a:p>
          <a:p>
            <a:pPr marL="285750" indent="-228600">
              <a:lnSpc>
                <a:spcPct val="90000"/>
              </a:lnSpc>
              <a:spcAft>
                <a:spcPts val="600"/>
              </a:spcAft>
              <a:buClr>
                <a:schemeClr val="accent6">
                  <a:lumMod val="75000"/>
                </a:schemeClr>
              </a:buClr>
              <a:buFont typeface="Arial" panose="020B0604020202020204" pitchFamily="34" charset="0"/>
              <a:buChar char="•"/>
            </a:pPr>
            <a:r>
              <a:rPr lang="en-US" sz="2400" dirty="0">
                <a:effectLst/>
                <a:latin typeface="Times New Roman" panose="02020603050405020304" pitchFamily="18" charset="0"/>
                <a:cs typeface="Times New Roman" panose="02020603050405020304" pitchFamily="18" charset="0"/>
              </a:rPr>
              <a:t>Financial Restructuring and Bankruptcy</a:t>
            </a:r>
          </a:p>
          <a:p>
            <a:pPr marL="285750" indent="-228600">
              <a:lnSpc>
                <a:spcPct val="90000"/>
              </a:lnSpc>
              <a:spcAft>
                <a:spcPts val="600"/>
              </a:spcAft>
              <a:buClr>
                <a:schemeClr val="accent6">
                  <a:lumMod val="75000"/>
                </a:schemeClr>
              </a:buClr>
              <a:buFont typeface="Arial" panose="020B0604020202020204" pitchFamily="34" charset="0"/>
              <a:buChar char="•"/>
            </a:pPr>
            <a:r>
              <a:rPr lang="en-US" sz="2400" dirty="0">
                <a:effectLst/>
                <a:latin typeface="Times New Roman" panose="02020603050405020304" pitchFamily="18" charset="0"/>
                <a:cs typeface="Times New Roman" panose="02020603050405020304" pitchFamily="18" charset="0"/>
              </a:rPr>
              <a:t>Information Technology and Management Software</a:t>
            </a:r>
          </a:p>
          <a:p>
            <a:pPr marL="285750" indent="-228600">
              <a:lnSpc>
                <a:spcPct val="90000"/>
              </a:lnSpc>
              <a:spcAft>
                <a:spcPts val="600"/>
              </a:spcAft>
              <a:buClr>
                <a:schemeClr val="accent6">
                  <a:lumMod val="75000"/>
                </a:schemeClr>
              </a:buCl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Environmental Considerations</a:t>
            </a:r>
            <a:endParaRPr lang="en-US" sz="24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1053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3B50BD8-FBBC-4965-9459-9CF9B6F9009F}"/>
              </a:ext>
            </a:extLst>
          </p:cNvPr>
          <p:cNvSpPr txBox="1"/>
          <p:nvPr/>
        </p:nvSpPr>
        <p:spPr>
          <a:xfrm>
            <a:off x="6047119" y="208369"/>
            <a:ext cx="5257798" cy="125701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effectLst/>
                <a:latin typeface="Times New Roman" panose="02020603050405020304" pitchFamily="18" charset="0"/>
                <a:ea typeface="+mj-ea"/>
                <a:cs typeface="Times New Roman" panose="02020603050405020304" pitchFamily="18" charset="0"/>
              </a:rPr>
              <a:t>What Is Cannabis?</a:t>
            </a:r>
          </a:p>
        </p:txBody>
      </p:sp>
      <p:pic>
        <p:nvPicPr>
          <p:cNvPr id="5" name="Picture 4">
            <a:extLst>
              <a:ext uri="{FF2B5EF4-FFF2-40B4-BE49-F238E27FC236}">
                <a16:creationId xmlns:a16="http://schemas.microsoft.com/office/drawing/2014/main" id="{4B27DA69-DBF6-4BC2-AE42-360A80C238B7}"/>
              </a:ext>
            </a:extLst>
          </p:cNvPr>
          <p:cNvPicPr>
            <a:picLocks noChangeAspect="1"/>
          </p:cNvPicPr>
          <p:nvPr/>
        </p:nvPicPr>
        <p:blipFill rotWithShape="1">
          <a:blip r:embed="rId2"/>
          <a:srcRect r="-2" b="15907"/>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extBox 2">
            <a:extLst>
              <a:ext uri="{FF2B5EF4-FFF2-40B4-BE49-F238E27FC236}">
                <a16:creationId xmlns:a16="http://schemas.microsoft.com/office/drawing/2014/main" id="{7C6201D0-A63C-4914-9024-FB355B0398DF}"/>
              </a:ext>
            </a:extLst>
          </p:cNvPr>
          <p:cNvSpPr txBox="1"/>
          <p:nvPr/>
        </p:nvSpPr>
        <p:spPr>
          <a:xfrm>
            <a:off x="6038125" y="1465383"/>
            <a:ext cx="5837500" cy="5076094"/>
          </a:xfrm>
          <a:prstGeom prst="rect">
            <a:avLst/>
          </a:prstGeom>
        </p:spPr>
        <p:txBody>
          <a:bodyPr vert="horz" lIns="91440" tIns="45720" rIns="91440" bIns="45720" rtlCol="0">
            <a:noAutofit/>
          </a:bodyPr>
          <a:lstStyle/>
          <a:p>
            <a:pPr marL="285750" indent="-228600">
              <a:lnSpc>
                <a:spcPct val="90000"/>
              </a:lnSpc>
              <a:spcAft>
                <a:spcPts val="600"/>
              </a:spcAft>
              <a:buClr>
                <a:schemeClr val="accent6">
                  <a:lumMod val="75000"/>
                </a:schemeClr>
              </a:buClr>
              <a:buFont typeface="Arial" panose="020B0604020202020204" pitchFamily="34" charset="0"/>
              <a:buChar char="•"/>
            </a:pPr>
            <a:r>
              <a:rPr lang="en-US" sz="1750" dirty="0">
                <a:latin typeface="Times New Roman" panose="02020603050405020304" pitchFamily="18" charset="0"/>
                <a:cs typeface="Times New Roman" panose="02020603050405020304" pitchFamily="18" charset="0"/>
              </a:rPr>
              <a:t>A plant, obviously (though some refer to it as a “weed”). It’s existence dates back to the prehistoric era. It was first domesticated about 12,000 years ago in East Asia.</a:t>
            </a:r>
          </a:p>
          <a:p>
            <a:pPr marL="285750" indent="-228600">
              <a:lnSpc>
                <a:spcPct val="90000"/>
              </a:lnSpc>
              <a:spcAft>
                <a:spcPts val="600"/>
              </a:spcAft>
              <a:buClr>
                <a:schemeClr val="accent6">
                  <a:lumMod val="75000"/>
                </a:schemeClr>
              </a:buClr>
              <a:buFont typeface="Arial" panose="020B0604020202020204" pitchFamily="34" charset="0"/>
              <a:buChar char="•"/>
            </a:pPr>
            <a:r>
              <a:rPr lang="en-US" sz="1750" dirty="0">
                <a:latin typeface="Times New Roman" panose="02020603050405020304" pitchFamily="18" charset="0"/>
                <a:cs typeface="Times New Roman" panose="02020603050405020304" pitchFamily="18" charset="0"/>
              </a:rPr>
              <a:t>Like most plants, it is composed of roots, a stem (stalk), branches, leaves, and buds or flowers. The bud/flower is the primary source of active ingredients used to make medical marijuana and adult recreational cannabis products. The other principal user component of the cannabis plant is its stalk whose fibers, known as hemp, are used to make, among other things, paper, fabric, rope, construction materials and oil.</a:t>
            </a:r>
          </a:p>
          <a:p>
            <a:pPr marL="285750" indent="-228600">
              <a:lnSpc>
                <a:spcPct val="90000"/>
              </a:lnSpc>
              <a:spcAft>
                <a:spcPts val="600"/>
              </a:spcAft>
              <a:buClr>
                <a:schemeClr val="accent6">
                  <a:lumMod val="75000"/>
                </a:schemeClr>
              </a:buClr>
              <a:buFont typeface="Arial" panose="020B0604020202020204" pitchFamily="34" charset="0"/>
              <a:buChar char="•"/>
            </a:pPr>
            <a:r>
              <a:rPr lang="en-US" sz="1750" dirty="0">
                <a:latin typeface="Times New Roman" panose="02020603050405020304" pitchFamily="18" charset="0"/>
                <a:cs typeface="Times New Roman" panose="02020603050405020304" pitchFamily="18" charset="0"/>
              </a:rPr>
              <a:t>Another notable component of the plant are its “trichomes.” These trichomes contain a great deal of the “cannabinoids,” such as THC and CBD, produced by the cannabis plant. The larger the number of trichomes, the higher the level of cannabinoids.  The trichomes also contain “terpenes” (aromatic molecules) that carry the aroma of the plant which assist in product selection via aroma and flavor.</a:t>
            </a:r>
          </a:p>
        </p:txBody>
      </p:sp>
    </p:spTree>
    <p:extLst>
      <p:ext uri="{BB962C8B-B14F-4D97-AF65-F5344CB8AC3E}">
        <p14:creationId xmlns:p14="http://schemas.microsoft.com/office/powerpoint/2010/main" val="2199481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DC79D2C-CEE3-4237-B292-706ED0617904}"/>
              </a:ext>
            </a:extLst>
          </p:cNvPr>
          <p:cNvPicPr>
            <a:picLocks noChangeAspect="1"/>
          </p:cNvPicPr>
          <p:nvPr/>
        </p:nvPicPr>
        <p:blipFill rotWithShape="1">
          <a:blip r:embed="rId2">
            <a:alphaModFix amt="50000"/>
          </a:blip>
          <a:srcRect t="32323" b="20513"/>
          <a:stretch/>
        </p:blipFill>
        <p:spPr>
          <a:xfrm>
            <a:off x="2522356" y="10"/>
            <a:ext cx="9669642" cy="6857990"/>
          </a:xfrm>
          <a:prstGeom prst="rect">
            <a:avLst/>
          </a:prstGeom>
        </p:spPr>
      </p:pic>
      <p:sp>
        <p:nvSpPr>
          <p:cNvPr id="27" name="Rectangle 2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3B50BD8-FBBC-4965-9459-9CF9B6F9009F}"/>
              </a:ext>
            </a:extLst>
          </p:cNvPr>
          <p:cNvSpPr txBox="1"/>
          <p:nvPr/>
        </p:nvSpPr>
        <p:spPr>
          <a:xfrm>
            <a:off x="339970" y="140679"/>
            <a:ext cx="4994030" cy="174922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100" dirty="0">
                <a:effectLst/>
                <a:latin typeface="Times New Roman" panose="02020603050405020304" pitchFamily="18" charset="0"/>
                <a:ea typeface="+mj-ea"/>
                <a:cs typeface="Times New Roman" panose="02020603050405020304" pitchFamily="18" charset="0"/>
              </a:rPr>
              <a:t>Some of the More Notable of the100+ Cannabinoids from Cannabis Are:</a:t>
            </a:r>
          </a:p>
        </p:txBody>
      </p:sp>
      <p:sp>
        <p:nvSpPr>
          <p:cNvPr id="3" name="TextBox 2">
            <a:extLst>
              <a:ext uri="{FF2B5EF4-FFF2-40B4-BE49-F238E27FC236}">
                <a16:creationId xmlns:a16="http://schemas.microsoft.com/office/drawing/2014/main" id="{7C6201D0-A63C-4914-9024-FB355B0398DF}"/>
              </a:ext>
            </a:extLst>
          </p:cNvPr>
          <p:cNvSpPr txBox="1"/>
          <p:nvPr/>
        </p:nvSpPr>
        <p:spPr>
          <a:xfrm>
            <a:off x="339970" y="1920656"/>
            <a:ext cx="4994030" cy="4549592"/>
          </a:xfrm>
          <a:prstGeom prst="rect">
            <a:avLst/>
          </a:prstGeom>
        </p:spPr>
        <p:txBody>
          <a:bodyPr vert="horz" lIns="91440" tIns="45720" rIns="91440" bIns="45720" rtlCol="0">
            <a:noAutofit/>
          </a:bodyPr>
          <a:lstStyle/>
          <a:p>
            <a:pPr marL="285750" indent="-228600">
              <a:lnSpc>
                <a:spcPct val="90000"/>
              </a:lnSpc>
              <a:spcAft>
                <a:spcPts val="800"/>
              </a:spcAft>
              <a:buClr>
                <a:schemeClr val="accent6">
                  <a:lumMod val="75000"/>
                </a:schemeClr>
              </a:buCl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Tetrahydrocannabinol (THC) is the psychoactive chemical compound in cannabis that creates the high. It can affect thinking, memory, pleasure, physical movement, concentration, coordination, and sensory and time perception.</a:t>
            </a:r>
          </a:p>
          <a:p>
            <a:pPr marL="285750" indent="-228600">
              <a:lnSpc>
                <a:spcPct val="90000"/>
              </a:lnSpc>
              <a:spcAft>
                <a:spcPts val="800"/>
              </a:spcAft>
              <a:buClr>
                <a:schemeClr val="accent6">
                  <a:lumMod val="75000"/>
                </a:schemeClr>
              </a:buCl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Cannabidiol (CBD) is mostly associated with cannabis’ potential health benefits. CBD is often used by patients seeking relief from pain, inflammation, anxiety, and seizures. It’s not psychoactive. CBD can also be extracted from hemp, and in this form, it’s federally legal; hence, hemp-derived CBD products are generally more available across the U.S.</a:t>
            </a:r>
          </a:p>
          <a:p>
            <a:pPr marL="285750" indent="-228600">
              <a:lnSpc>
                <a:spcPct val="90000"/>
              </a:lnSpc>
              <a:spcAft>
                <a:spcPts val="800"/>
              </a:spcAft>
              <a:buClr>
                <a:schemeClr val="accent6">
                  <a:lumMod val="75000"/>
                </a:schemeClr>
              </a:buClr>
              <a:buFont typeface="Arial" panose="020B0604020202020204" pitchFamily="34" charset="0"/>
              <a:buChar char="•"/>
            </a:pPr>
            <a:r>
              <a:rPr lang="en-US" sz="1400" dirty="0" err="1">
                <a:latin typeface="Times New Roman" panose="02020603050405020304" pitchFamily="18" charset="0"/>
                <a:cs typeface="Times New Roman" panose="02020603050405020304" pitchFamily="18" charset="0"/>
              </a:rPr>
              <a:t>Cannabigerol</a:t>
            </a:r>
            <a:r>
              <a:rPr lang="en-US" sz="1400" dirty="0">
                <a:latin typeface="Times New Roman" panose="02020603050405020304" pitchFamily="18" charset="0"/>
                <a:cs typeface="Times New Roman" panose="02020603050405020304" pitchFamily="18" charset="0"/>
              </a:rPr>
              <a:t> (CBG) is a non-psychoactive cannabinoid. It has analgesic, muscle relaxant, anti-</a:t>
            </a:r>
            <a:r>
              <a:rPr lang="en-US" sz="1400" dirty="0" err="1">
                <a:latin typeface="Times New Roman" panose="02020603050405020304" pitchFamily="18" charset="0"/>
                <a:cs typeface="Times New Roman" panose="02020603050405020304" pitchFamily="18" charset="0"/>
              </a:rPr>
              <a:t>erythemic</a:t>
            </a:r>
            <a:r>
              <a:rPr lang="en-US" sz="1400" dirty="0">
                <a:latin typeface="Times New Roman" panose="02020603050405020304" pitchFamily="18" charset="0"/>
                <a:cs typeface="Times New Roman" panose="02020603050405020304" pitchFamily="18" charset="0"/>
              </a:rPr>
              <a:t> (reduces redness in skin), antifungal, anti-depressant, anti-proliferative, anti-psoriatic, and anti-bacterial properties.</a:t>
            </a:r>
          </a:p>
          <a:p>
            <a:pPr marL="285750" indent="-228600">
              <a:lnSpc>
                <a:spcPct val="90000"/>
              </a:lnSpc>
              <a:spcAft>
                <a:spcPts val="800"/>
              </a:spcAft>
              <a:buClr>
                <a:schemeClr val="accent6">
                  <a:lumMod val="75000"/>
                </a:schemeClr>
              </a:buCl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Cannabinol (CBN) is a mildly psychotic cannabinoid that comes from the degradation of THC after an extended period of time. CBN has analgesic, antibacterial, anti-inflammatory, anti-insomnia, antiemetic, appetite stimulant, and bone stimulant properties.</a:t>
            </a:r>
          </a:p>
          <a:p>
            <a:pPr marL="285750" indent="-228600">
              <a:lnSpc>
                <a:spcPct val="90000"/>
              </a:lnSpc>
              <a:spcAft>
                <a:spcPts val="800"/>
              </a:spcAft>
              <a:buClr>
                <a:schemeClr val="accent6">
                  <a:lumMod val="75000"/>
                </a:schemeClr>
              </a:buClr>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86408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AEB6352185F14F805891EFA52279E8" ma:contentTypeVersion="13" ma:contentTypeDescription="Create a new document." ma:contentTypeScope="" ma:versionID="fd8eccaff5fcc0a62809c748c26bc993">
  <xsd:schema xmlns:xsd="http://www.w3.org/2001/XMLSchema" xmlns:xs="http://www.w3.org/2001/XMLSchema" xmlns:p="http://schemas.microsoft.com/office/2006/metadata/properties" xmlns:ns2="c051e86a-ff3b-4eaa-a9a4-9c8a1a2232d7" xmlns:ns3="c4f8b537-109a-4913-a677-7f6aeda3a783" targetNamespace="http://schemas.microsoft.com/office/2006/metadata/properties" ma:root="true" ma:fieldsID="55e600985bb5217b5c7ae309dd9041cf" ns2:_="" ns3:_="">
    <xsd:import namespace="c051e86a-ff3b-4eaa-a9a4-9c8a1a2232d7"/>
    <xsd:import namespace="c4f8b537-109a-4913-a677-7f6aeda3a78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AutoKeyPoints" minOccurs="0"/>
                <xsd:element ref="ns2:MediaServiceKeyPoint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51e86a-ff3b-4eaa-a9a4-9c8a1a2232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f8b537-109a-4913-a677-7f6aeda3a78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7E70701-BE36-41B6-A65C-D3C9E0C23A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51e86a-ff3b-4eaa-a9a4-9c8a1a2232d7"/>
    <ds:schemaRef ds:uri="c4f8b537-109a-4913-a677-7f6aeda3a7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0702A2-F5EF-4AD5-82C5-F89D29E52124}">
  <ds:schemaRefs>
    <ds:schemaRef ds:uri="http://schemas.microsoft.com/sharepoint/v3/contenttype/forms"/>
  </ds:schemaRefs>
</ds:datastoreItem>
</file>

<file path=customXml/itemProps3.xml><?xml version="1.0" encoding="utf-8"?>
<ds:datastoreItem xmlns:ds="http://schemas.openxmlformats.org/officeDocument/2006/customXml" ds:itemID="{E2574529-77E1-46EE-AA4B-E3F07FDD712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662</TotalTime>
  <Words>5227</Words>
  <Application>Microsoft Office PowerPoint</Application>
  <PresentationFormat>Widescreen</PresentationFormat>
  <Paragraphs>353</Paragraphs>
  <Slides>36</Slides>
  <Notes>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36</vt:i4>
      </vt:variant>
    </vt:vector>
  </HeadingPairs>
  <TitlesOfParts>
    <vt:vector size="49" baseType="lpstr">
      <vt:lpstr>Arial</vt:lpstr>
      <vt:lpstr>Bookman Old Style</vt:lpstr>
      <vt:lpstr>Calibri</vt:lpstr>
      <vt:lpstr>Calibri Light</vt:lpstr>
      <vt:lpstr>Courier New</vt:lpstr>
      <vt:lpstr>Franklin Gothic Book</vt:lpstr>
      <vt:lpstr>Gill Sans MT</vt:lpstr>
      <vt:lpstr>pt serif</vt:lpstr>
      <vt:lpstr>Symbol</vt:lpstr>
      <vt:lpstr>Times New Roman</vt:lpstr>
      <vt:lpstr>Wingdings</vt:lpstr>
      <vt:lpstr>Office Theme</vt:lpstr>
      <vt:lpstr>1_RetrospectVTI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York State Cannabis Law</vt:lpstr>
      <vt:lpstr>Marijuana Regulation and Taxation Act (“MRTA”)</vt:lpstr>
      <vt:lpstr>Immediate Impacts of MRTA</vt:lpstr>
      <vt:lpstr>Cannabis Licenses</vt:lpstr>
      <vt:lpstr>Licensing Process</vt:lpstr>
      <vt:lpstr>Social and Economic Equity </vt:lpstr>
      <vt:lpstr>Selection Criteria  </vt:lpstr>
      <vt:lpstr>Public Interest Criteria</vt:lpstr>
      <vt:lpstr>Timing</vt:lpstr>
      <vt:lpstr>State of Getting High in New Jersey</vt:lpstr>
      <vt:lpstr>Timeline </vt:lpstr>
      <vt:lpstr>PowerPoint Presentation</vt:lpstr>
      <vt:lpstr>Licensing Delays </vt:lpstr>
      <vt:lpstr>99 Problems and Weed is One </vt:lpstr>
      <vt:lpstr>The applications will take months to result in licensure of those facilities, and then a harvest cycle needs to occur which puts new licensees at least six months away from producing adult-use cannabis.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Scully</dc:creator>
  <cp:lastModifiedBy>Katie M. Bundyra</cp:lastModifiedBy>
  <cp:revision>52</cp:revision>
  <dcterms:created xsi:type="dcterms:W3CDTF">2022-02-14T16:44:22Z</dcterms:created>
  <dcterms:modified xsi:type="dcterms:W3CDTF">2022-02-21T14:19:45Z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0x01010035AEB6352185F14F805891EFA52279E8</vt:lpwstr>
  </property>
</Properties>
</file>